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Montserrat"/>
      <p:regular r:id="rId26"/>
      <p:bold r:id="rId27"/>
      <p:italic r:id="rId28"/>
      <p:boldItalic r:id="rId29"/>
    </p:embeddedFont>
    <p:embeddedFont>
      <p:font typeface="Lato"/>
      <p:regular r:id="rId30"/>
      <p:bold r:id="rId31"/>
      <p:italic r:id="rId32"/>
      <p:boldItalic r:id="rId33"/>
    </p:embeddedFont>
    <p:embeddedFont>
      <p:font typeface="Bree Serif"/>
      <p:regular r:id="rId34"/>
    </p:embeddedFont>
    <p:embeddedFont>
      <p:font typeface="Merriweather"/>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slide" Target="slides/slide20.xml"/><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35" Type="http://schemas.openxmlformats.org/officeDocument/2006/relationships/font" Target="fonts/Merriweather-regular.fntdata"/><Relationship Id="rId12" Type="http://schemas.openxmlformats.org/officeDocument/2006/relationships/slide" Target="slides/slide7.xml"/><Relationship Id="rId34" Type="http://schemas.openxmlformats.org/officeDocument/2006/relationships/font" Target="fonts/BreeSerif-regular.fntdata"/><Relationship Id="rId15" Type="http://schemas.openxmlformats.org/officeDocument/2006/relationships/slide" Target="slides/slide10.xml"/><Relationship Id="rId37" Type="http://schemas.openxmlformats.org/officeDocument/2006/relationships/font" Target="fonts/Merriweather-italic.fntdata"/><Relationship Id="rId14" Type="http://schemas.openxmlformats.org/officeDocument/2006/relationships/slide" Target="slides/slide9.xml"/><Relationship Id="rId36" Type="http://schemas.openxmlformats.org/officeDocument/2006/relationships/font" Target="fonts/Merriweather-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Merriweather-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2.png>
</file>

<file path=ppt/media/image3.pn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725e479032_1_1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725e479032_1_1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725e479032_1_1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725e479032_1_1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726f4fdd4c_5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726f4fdd4c_5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72701e9044_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72701e9044_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725e479032_1_1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25e479032_1_1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725e47903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725e47903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Fizza Khan - Compliance Analyst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725e479032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725e479032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Fizza Khan - Compliance Analyst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72891d2401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72891d2401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72891d2401_4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72891d2401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72891d2401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72891d2401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725e479032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725e479032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72891d2401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72891d2401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25e479032_1_1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25e479032_1_1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25e479032_1_1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725e479032_1_1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72701e9044_8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72701e9044_8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72701e9044_9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2701e9044_9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2845bf01e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2845bf01e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726f4fdd4c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726f4fdd4c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25e479032_1_1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25e479032_1_1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30" name="Shape 130"/>
        <p:cNvGrpSpPr/>
        <p:nvPr/>
      </p:nvGrpSpPr>
      <p:grpSpPr>
        <a:xfrm>
          <a:off x="0" y="0"/>
          <a:ext cx="0" cy="0"/>
          <a:chOff x="0" y="0"/>
          <a:chExt cx="0" cy="0"/>
        </a:xfrm>
      </p:grpSpPr>
      <p:sp>
        <p:nvSpPr>
          <p:cNvPr id="131" name="Google Shape;131;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600"/>
              </a:spcBef>
              <a:spcAft>
                <a:spcPts val="0"/>
              </a:spcAft>
              <a:buClr>
                <a:schemeClr val="dk1"/>
              </a:buClr>
              <a:buSzPts val="1400"/>
              <a:buChar char="○"/>
              <a:defRPr/>
            </a:lvl2pPr>
            <a:lvl3pPr indent="-317500" lvl="2" marL="1371600" rtl="0" algn="l">
              <a:lnSpc>
                <a:spcPct val="90000"/>
              </a:lnSpc>
              <a:spcBef>
                <a:spcPts val="1600"/>
              </a:spcBef>
              <a:spcAft>
                <a:spcPts val="0"/>
              </a:spcAft>
              <a:buClr>
                <a:schemeClr val="dk1"/>
              </a:buClr>
              <a:buSzPts val="1400"/>
              <a:buChar char="■"/>
              <a:defRPr/>
            </a:lvl3pPr>
            <a:lvl4pPr indent="-317500" lvl="3" marL="1828800" rtl="0" algn="l">
              <a:lnSpc>
                <a:spcPct val="90000"/>
              </a:lnSpc>
              <a:spcBef>
                <a:spcPts val="1600"/>
              </a:spcBef>
              <a:spcAft>
                <a:spcPts val="0"/>
              </a:spcAft>
              <a:buClr>
                <a:schemeClr val="dk1"/>
              </a:buClr>
              <a:buSzPts val="1400"/>
              <a:buChar char="●"/>
              <a:defRPr/>
            </a:lvl4pPr>
            <a:lvl5pPr indent="-317500" lvl="4" marL="2286000" rtl="0" algn="l">
              <a:lnSpc>
                <a:spcPct val="9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133" name="Google Shape;133;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4" name="Google Shape;134;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5" name="Google Shape;135;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hyperlink" Target="https://foreignpolicy.com/2019/10/16/china-intellectual-property-theft-progres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39" name="Shape 139"/>
        <p:cNvGrpSpPr/>
        <p:nvPr/>
      </p:nvGrpSpPr>
      <p:grpSpPr>
        <a:xfrm>
          <a:off x="0" y="0"/>
          <a:ext cx="0" cy="0"/>
          <a:chOff x="0" y="0"/>
          <a:chExt cx="0" cy="0"/>
        </a:xfrm>
      </p:grpSpPr>
      <p:sp>
        <p:nvSpPr>
          <p:cNvPr id="140" name="Google Shape;140;p14"/>
          <p:cNvSpPr txBox="1"/>
          <p:nvPr>
            <p:ph type="ctrTitle"/>
          </p:nvPr>
        </p:nvSpPr>
        <p:spPr>
          <a:xfrm>
            <a:off x="193525" y="1516825"/>
            <a:ext cx="2802300" cy="16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500">
                <a:solidFill>
                  <a:srgbClr val="EFEFEF"/>
                </a:solidFill>
                <a:latin typeface="Trebuchet MS"/>
                <a:ea typeface="Trebuchet MS"/>
                <a:cs typeface="Trebuchet MS"/>
                <a:sym typeface="Trebuchet MS"/>
              </a:rPr>
              <a:t>Theft of Intellectual Property</a:t>
            </a:r>
            <a:r>
              <a:rPr b="1" lang="en" sz="4000">
                <a:solidFill>
                  <a:srgbClr val="EFEFEF"/>
                </a:solidFill>
                <a:latin typeface="Merriweather"/>
                <a:ea typeface="Merriweather"/>
                <a:cs typeface="Merriweather"/>
                <a:sym typeface="Merriweather"/>
              </a:rPr>
              <a:t> </a:t>
            </a:r>
            <a:endParaRPr b="1" sz="4000">
              <a:solidFill>
                <a:srgbClr val="EFEFEF"/>
              </a:solidFill>
              <a:latin typeface="Merriweather"/>
              <a:ea typeface="Merriweather"/>
              <a:cs typeface="Merriweather"/>
              <a:sym typeface="Merriweather"/>
            </a:endParaRPr>
          </a:p>
        </p:txBody>
      </p:sp>
    </p:spTree>
  </p:cSld>
  <p:clrMapOvr>
    <a:masterClrMapping/>
  </p:clrMapOvr>
  <mc:AlternateContent>
    <mc:Choice Requires="p14">
      <p:transition p14:dur="400">
        <p:push dir="r"/>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Identify </a:t>
            </a:r>
            <a:endParaRPr b="1" i="1"/>
          </a:p>
        </p:txBody>
      </p:sp>
      <p:sp>
        <p:nvSpPr>
          <p:cNvPr id="206" name="Google Shape;206;p23"/>
          <p:cNvSpPr txBox="1"/>
          <p:nvPr>
            <p:ph idx="4294967295" type="body"/>
          </p:nvPr>
        </p:nvSpPr>
        <p:spPr>
          <a:xfrm>
            <a:off x="628650" y="858975"/>
            <a:ext cx="7886700" cy="37734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t/>
            </a:r>
            <a:endParaRPr b="1" sz="1800"/>
          </a:p>
          <a:p>
            <a:pPr indent="457200" lvl="0" marL="0" rtl="0" algn="l">
              <a:spcBef>
                <a:spcPts val="1600"/>
              </a:spcBef>
              <a:spcAft>
                <a:spcPts val="0"/>
              </a:spcAft>
              <a:buNone/>
            </a:pPr>
            <a:r>
              <a:rPr b="1" lang="en" sz="1800">
                <a:latin typeface="Calibri"/>
                <a:ea typeface="Calibri"/>
                <a:cs typeface="Calibri"/>
                <a:sym typeface="Calibri"/>
              </a:rPr>
              <a:t>What caused it to happen?</a:t>
            </a:r>
            <a:endParaRPr b="1" sz="1800">
              <a:latin typeface="Calibri"/>
              <a:ea typeface="Calibri"/>
              <a:cs typeface="Calibri"/>
              <a:sym typeface="Calibri"/>
            </a:endParaRPr>
          </a:p>
          <a:p>
            <a:pPr indent="0" lvl="0" marL="457200" rtl="0" algn="l">
              <a:spcBef>
                <a:spcPts val="1600"/>
              </a:spcBef>
              <a:spcAft>
                <a:spcPts val="1600"/>
              </a:spcAft>
              <a:buNone/>
            </a:pPr>
            <a:r>
              <a:rPr lang="en" sz="1600">
                <a:latin typeface="Calibri"/>
                <a:ea typeface="Calibri"/>
                <a:cs typeface="Calibri"/>
                <a:sym typeface="Calibri"/>
              </a:rPr>
              <a:t>Walter Liew was motivated by money, the Pangang company made multi-million dollar deals to steal the technology. Although Walter had been on the job for 15 years, he did not feel like a valued employee and felt undercompensated</a:t>
            </a:r>
            <a:r>
              <a:rPr b="1" lang="en" sz="1600">
                <a:latin typeface="Calibri"/>
                <a:ea typeface="Calibri"/>
                <a:cs typeface="Calibri"/>
                <a:sym typeface="Calibri"/>
              </a:rPr>
              <a:t>. </a:t>
            </a:r>
            <a:endParaRPr b="1" sz="1600">
              <a:latin typeface="Calibri"/>
              <a:ea typeface="Calibri"/>
              <a:cs typeface="Calibri"/>
              <a:sym typeface="Calibri"/>
            </a:endParaRPr>
          </a:p>
        </p:txBody>
      </p:sp>
      <p:pic>
        <p:nvPicPr>
          <p:cNvPr id="207" name="Google Shape;207;p23"/>
          <p:cNvPicPr preferRelativeResize="0"/>
          <p:nvPr/>
        </p:nvPicPr>
        <p:blipFill>
          <a:blip r:embed="rId3">
            <a:alphaModFix/>
          </a:blip>
          <a:stretch>
            <a:fillRect/>
          </a:stretch>
        </p:blipFill>
        <p:spPr>
          <a:xfrm>
            <a:off x="6113575" y="2571750"/>
            <a:ext cx="2323875" cy="2323875"/>
          </a:xfrm>
          <a:prstGeom prst="rect">
            <a:avLst/>
          </a:prstGeom>
          <a:noFill/>
          <a:ln>
            <a:noFill/>
          </a:ln>
        </p:spPr>
      </p:pic>
      <p:sp>
        <p:nvSpPr>
          <p:cNvPr id="208" name="Google Shape;208;p23"/>
          <p:cNvSpPr txBox="1"/>
          <p:nvPr/>
        </p:nvSpPr>
        <p:spPr>
          <a:xfrm>
            <a:off x="1394725" y="4197075"/>
            <a:ext cx="1341300" cy="43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Grissel Lopez</a:t>
            </a:r>
            <a:endParaRPr>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4"/>
          <p:cNvSpPr txBox="1"/>
          <p:nvPr>
            <p:ph type="title"/>
          </p:nvPr>
        </p:nvSpPr>
        <p:spPr>
          <a:xfrm>
            <a:off x="628650" y="273848"/>
            <a:ext cx="7886700" cy="7515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400"/>
              <a:t>Protect</a:t>
            </a:r>
            <a:endParaRPr b="1" i="1" sz="2200"/>
          </a:p>
        </p:txBody>
      </p:sp>
      <p:sp>
        <p:nvSpPr>
          <p:cNvPr id="214" name="Google Shape;214;p24"/>
          <p:cNvSpPr txBox="1"/>
          <p:nvPr>
            <p:ph idx="1" type="body"/>
          </p:nvPr>
        </p:nvSpPr>
        <p:spPr>
          <a:xfrm>
            <a:off x="628650" y="858975"/>
            <a:ext cx="7886700" cy="3773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sz="1800">
                <a:latin typeface="Calibri"/>
                <a:ea typeface="Calibri"/>
                <a:cs typeface="Calibri"/>
                <a:sym typeface="Calibri"/>
              </a:rPr>
              <a:t>How do you prioritize what to do first? </a:t>
            </a:r>
            <a:endParaRPr b="1" sz="1800">
              <a:latin typeface="Calibri"/>
              <a:ea typeface="Calibri"/>
              <a:cs typeface="Calibri"/>
              <a:sym typeface="Calibri"/>
            </a:endParaRPr>
          </a:p>
          <a:p>
            <a:pPr indent="0" lvl="0" marL="0" rtl="0" algn="l">
              <a:spcBef>
                <a:spcPts val="1600"/>
              </a:spcBef>
              <a:spcAft>
                <a:spcPts val="0"/>
              </a:spcAft>
              <a:buNone/>
            </a:pPr>
            <a:r>
              <a:t/>
            </a:r>
            <a:endParaRPr sz="1600">
              <a:latin typeface="Calibri"/>
              <a:ea typeface="Calibri"/>
              <a:cs typeface="Calibri"/>
              <a:sym typeface="Calibri"/>
            </a:endParaRPr>
          </a:p>
          <a:p>
            <a:pPr indent="0" lvl="0" marL="0" rtl="0" algn="l">
              <a:spcBef>
                <a:spcPts val="1600"/>
              </a:spcBef>
              <a:spcAft>
                <a:spcPts val="0"/>
              </a:spcAft>
              <a:buNone/>
            </a:pPr>
            <a:r>
              <a:rPr lang="en" sz="1600">
                <a:latin typeface="Calibri"/>
                <a:ea typeface="Calibri"/>
                <a:cs typeface="Calibri"/>
                <a:sym typeface="Calibri"/>
              </a:rPr>
              <a:t>○ Gather all the evidence through activity logs and employees/vendors emails to identify possible culprits.</a:t>
            </a:r>
            <a:endParaRPr sz="1600">
              <a:latin typeface="Calibri"/>
              <a:ea typeface="Calibri"/>
              <a:cs typeface="Calibri"/>
              <a:sym typeface="Calibri"/>
            </a:endParaRPr>
          </a:p>
          <a:p>
            <a:pPr indent="0" lvl="0" marL="0" rtl="0" algn="l">
              <a:spcBef>
                <a:spcPts val="1600"/>
              </a:spcBef>
              <a:spcAft>
                <a:spcPts val="0"/>
              </a:spcAft>
              <a:buNone/>
            </a:pPr>
            <a:r>
              <a:rPr lang="en" sz="1600">
                <a:latin typeface="Calibri"/>
                <a:ea typeface="Calibri"/>
                <a:cs typeface="Calibri"/>
                <a:sym typeface="Calibri"/>
              </a:rPr>
              <a:t>○ Evaluate the level of damage and find ways to minimize it.</a:t>
            </a:r>
            <a:endParaRPr sz="1600">
              <a:latin typeface="Calibri"/>
              <a:ea typeface="Calibri"/>
              <a:cs typeface="Calibri"/>
              <a:sym typeface="Calibri"/>
            </a:endParaRPr>
          </a:p>
          <a:p>
            <a:pPr indent="0" lvl="0" marL="0" rtl="0" algn="l">
              <a:spcBef>
                <a:spcPts val="1600"/>
              </a:spcBef>
              <a:spcAft>
                <a:spcPts val="0"/>
              </a:spcAft>
              <a:buNone/>
            </a:pPr>
            <a:r>
              <a:rPr lang="en" sz="1600">
                <a:latin typeface="Calibri"/>
                <a:ea typeface="Calibri"/>
                <a:cs typeface="Calibri"/>
                <a:sym typeface="Calibri"/>
              </a:rPr>
              <a:t>○ Freeze all the vendor account immediately for a time period, before the potential threat has been identified</a:t>
            </a:r>
            <a:endParaRPr sz="1600">
              <a:latin typeface="Calibri"/>
              <a:ea typeface="Calibri"/>
              <a:cs typeface="Calibri"/>
              <a:sym typeface="Calibri"/>
            </a:endParaRPr>
          </a:p>
          <a:p>
            <a:pPr indent="0" lvl="0" marL="0" rtl="0" algn="l">
              <a:spcBef>
                <a:spcPts val="1600"/>
              </a:spcBef>
              <a:spcAft>
                <a:spcPts val="1600"/>
              </a:spcAft>
              <a:buNone/>
            </a:pPr>
            <a:r>
              <a:t/>
            </a:r>
            <a:endParaRPr b="1" sz="1800"/>
          </a:p>
        </p:txBody>
      </p:sp>
      <p:sp>
        <p:nvSpPr>
          <p:cNvPr id="215" name="Google Shape;215;p24"/>
          <p:cNvSpPr txBox="1"/>
          <p:nvPr/>
        </p:nvSpPr>
        <p:spPr>
          <a:xfrm>
            <a:off x="6992950" y="4632375"/>
            <a:ext cx="2057400" cy="25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Resha Ramcharan</a:t>
            </a:r>
            <a:endParaRPr>
              <a:solidFill>
                <a:srgbClr val="FFFFFF"/>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25"/>
          <p:cNvSpPr txBox="1"/>
          <p:nvPr>
            <p:ph idx="1" type="body"/>
          </p:nvPr>
        </p:nvSpPr>
        <p:spPr>
          <a:xfrm>
            <a:off x="628650" y="428050"/>
            <a:ext cx="7886700" cy="3918900"/>
          </a:xfrm>
          <a:prstGeom prst="rect">
            <a:avLst/>
          </a:prstGeom>
        </p:spPr>
        <p:txBody>
          <a:bodyPr anchorCtr="0" anchor="t" bIns="34275" lIns="68575" spcFirstLastPara="1" rIns="68575" wrap="square" tIns="34275">
            <a:noAutofit/>
          </a:bodyPr>
          <a:lstStyle/>
          <a:p>
            <a:pPr indent="0" lvl="0" marL="0" rtl="0" algn="ctr">
              <a:lnSpc>
                <a:spcPct val="115000"/>
              </a:lnSpc>
              <a:spcBef>
                <a:spcPts val="0"/>
              </a:spcBef>
              <a:spcAft>
                <a:spcPts val="0"/>
              </a:spcAft>
              <a:buNone/>
            </a:pPr>
            <a:r>
              <a:rPr b="1" i="1" lang="en" sz="2300">
                <a:latin typeface="Montserrat"/>
                <a:ea typeface="Montserrat"/>
                <a:cs typeface="Montserrat"/>
                <a:sym typeface="Montserrat"/>
              </a:rPr>
              <a:t>Protect</a:t>
            </a:r>
            <a:endParaRPr b="1" i="1" sz="2300">
              <a:latin typeface="Montserrat"/>
              <a:ea typeface="Montserrat"/>
              <a:cs typeface="Montserrat"/>
              <a:sym typeface="Montserrat"/>
            </a:endParaRPr>
          </a:p>
          <a:p>
            <a:pPr indent="0" lvl="0" marL="0" rtl="0" algn="l">
              <a:lnSpc>
                <a:spcPct val="115000"/>
              </a:lnSpc>
              <a:spcBef>
                <a:spcPts val="1600"/>
              </a:spcBef>
              <a:spcAft>
                <a:spcPts val="0"/>
              </a:spcAft>
              <a:buNone/>
            </a:pPr>
            <a:r>
              <a:rPr b="1" lang="en" sz="1700">
                <a:latin typeface="Calibri"/>
                <a:ea typeface="Calibri"/>
                <a:cs typeface="Calibri"/>
                <a:sym typeface="Calibri"/>
              </a:rPr>
              <a:t>What controls / security measures should be implemented to prevent a repeat?</a:t>
            </a:r>
            <a:endParaRPr b="1" sz="1700">
              <a:latin typeface="Calibri"/>
              <a:ea typeface="Calibri"/>
              <a:cs typeface="Calibri"/>
              <a:sym typeface="Calibri"/>
            </a:endParaRPr>
          </a:p>
          <a:p>
            <a:pPr indent="457200" lvl="0" marL="0" rtl="0" algn="l">
              <a:lnSpc>
                <a:spcPct val="115000"/>
              </a:lnSpc>
              <a:spcBef>
                <a:spcPts val="1600"/>
              </a:spcBef>
              <a:spcAft>
                <a:spcPts val="0"/>
              </a:spcAft>
              <a:buNone/>
            </a:pPr>
            <a:r>
              <a:rPr lang="en" sz="1500">
                <a:latin typeface="Calibri"/>
                <a:ea typeface="Calibri"/>
                <a:cs typeface="Calibri"/>
                <a:sym typeface="Calibri"/>
              </a:rPr>
              <a:t>●  Copyrights and Patents</a:t>
            </a:r>
            <a:endParaRPr sz="1500">
              <a:latin typeface="Calibri"/>
              <a:ea typeface="Calibri"/>
              <a:cs typeface="Calibri"/>
              <a:sym typeface="Calibri"/>
            </a:endParaRPr>
          </a:p>
          <a:p>
            <a:pPr indent="457200" lvl="0" marL="0" rtl="0" algn="l">
              <a:lnSpc>
                <a:spcPct val="115000"/>
              </a:lnSpc>
              <a:spcBef>
                <a:spcPts val="1600"/>
              </a:spcBef>
              <a:spcAft>
                <a:spcPts val="0"/>
              </a:spcAft>
              <a:buNone/>
            </a:pPr>
            <a:r>
              <a:rPr lang="en" sz="1500">
                <a:latin typeface="Calibri"/>
                <a:ea typeface="Calibri"/>
                <a:cs typeface="Calibri"/>
                <a:sym typeface="Calibri"/>
              </a:rPr>
              <a:t>●  A rigorous vetting process</a:t>
            </a:r>
            <a:endParaRPr sz="1500">
              <a:latin typeface="Calibri"/>
              <a:ea typeface="Calibri"/>
              <a:cs typeface="Calibri"/>
              <a:sym typeface="Calibri"/>
            </a:endParaRPr>
          </a:p>
          <a:p>
            <a:pPr indent="457200" lvl="0" marL="0" rtl="0" algn="l">
              <a:lnSpc>
                <a:spcPct val="115000"/>
              </a:lnSpc>
              <a:spcBef>
                <a:spcPts val="1600"/>
              </a:spcBef>
              <a:spcAft>
                <a:spcPts val="0"/>
              </a:spcAft>
              <a:buNone/>
            </a:pPr>
            <a:r>
              <a:rPr lang="en" sz="1500">
                <a:latin typeface="Calibri"/>
                <a:ea typeface="Calibri"/>
                <a:cs typeface="Calibri"/>
                <a:sym typeface="Calibri"/>
              </a:rPr>
              <a:t>●  Access only  on a  need-to-know basis.</a:t>
            </a:r>
            <a:endParaRPr sz="1500">
              <a:latin typeface="Calibri"/>
              <a:ea typeface="Calibri"/>
              <a:cs typeface="Calibri"/>
              <a:sym typeface="Calibri"/>
            </a:endParaRPr>
          </a:p>
          <a:p>
            <a:pPr indent="457200" lvl="0" marL="0" rtl="0" algn="l">
              <a:lnSpc>
                <a:spcPct val="115000"/>
              </a:lnSpc>
              <a:spcBef>
                <a:spcPts val="1600"/>
              </a:spcBef>
              <a:spcAft>
                <a:spcPts val="0"/>
              </a:spcAft>
              <a:buNone/>
            </a:pPr>
            <a:r>
              <a:rPr lang="en" sz="1500">
                <a:latin typeface="Calibri"/>
                <a:ea typeface="Calibri"/>
                <a:cs typeface="Calibri"/>
                <a:sym typeface="Calibri"/>
              </a:rPr>
              <a:t>●  Company-wide email monitoring</a:t>
            </a:r>
            <a:endParaRPr sz="1500">
              <a:latin typeface="Calibri"/>
              <a:ea typeface="Calibri"/>
              <a:cs typeface="Calibri"/>
              <a:sym typeface="Calibri"/>
            </a:endParaRPr>
          </a:p>
          <a:p>
            <a:pPr indent="457200" lvl="0" marL="0" rtl="0" algn="l">
              <a:lnSpc>
                <a:spcPct val="115000"/>
              </a:lnSpc>
              <a:spcBef>
                <a:spcPts val="1600"/>
              </a:spcBef>
              <a:spcAft>
                <a:spcPts val="1600"/>
              </a:spcAft>
              <a:buNone/>
            </a:pPr>
            <a:r>
              <a:rPr lang="en" sz="1500">
                <a:latin typeface="Calibri"/>
                <a:ea typeface="Calibri"/>
                <a:cs typeface="Calibri"/>
                <a:sym typeface="Calibri"/>
              </a:rPr>
              <a:t>●  Track system login activities</a:t>
            </a:r>
            <a:endParaRPr sz="1500">
              <a:latin typeface="Calibri"/>
              <a:ea typeface="Calibri"/>
              <a:cs typeface="Calibri"/>
              <a:sym typeface="Calibri"/>
            </a:endParaRPr>
          </a:p>
        </p:txBody>
      </p:sp>
      <p:pic>
        <p:nvPicPr>
          <p:cNvPr id="221" name="Google Shape;221;p25"/>
          <p:cNvPicPr preferRelativeResize="0"/>
          <p:nvPr/>
        </p:nvPicPr>
        <p:blipFill>
          <a:blip r:embed="rId3">
            <a:alphaModFix/>
          </a:blip>
          <a:stretch>
            <a:fillRect/>
          </a:stretch>
        </p:blipFill>
        <p:spPr>
          <a:xfrm>
            <a:off x="4966875" y="2263925"/>
            <a:ext cx="3051449" cy="1378075"/>
          </a:xfrm>
          <a:prstGeom prst="rect">
            <a:avLst/>
          </a:prstGeom>
          <a:noFill/>
          <a:ln>
            <a:noFill/>
          </a:ln>
        </p:spPr>
      </p:pic>
      <p:sp>
        <p:nvSpPr>
          <p:cNvPr id="222" name="Google Shape;222;p25"/>
          <p:cNvSpPr txBox="1"/>
          <p:nvPr/>
        </p:nvSpPr>
        <p:spPr>
          <a:xfrm>
            <a:off x="7759025" y="4607200"/>
            <a:ext cx="1127100" cy="44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Raj Rana</a:t>
            </a:r>
            <a:endParaRPr>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26"/>
          <p:cNvSpPr txBox="1"/>
          <p:nvPr>
            <p:ph type="title"/>
          </p:nvPr>
        </p:nvSpPr>
        <p:spPr>
          <a:xfrm>
            <a:off x="628650" y="273848"/>
            <a:ext cx="7886700" cy="6405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Detect</a:t>
            </a:r>
            <a:endParaRPr b="1" i="1" sz="2200"/>
          </a:p>
        </p:txBody>
      </p:sp>
      <p:sp>
        <p:nvSpPr>
          <p:cNvPr id="228" name="Google Shape;228;p26"/>
          <p:cNvSpPr txBox="1"/>
          <p:nvPr>
            <p:ph idx="1" type="body"/>
          </p:nvPr>
        </p:nvSpPr>
        <p:spPr>
          <a:xfrm>
            <a:off x="216675" y="831275"/>
            <a:ext cx="6957900" cy="4312200"/>
          </a:xfrm>
          <a:prstGeom prst="rect">
            <a:avLst/>
          </a:prstGeom>
          <a:effectLst>
            <a:outerShdw blurRad="57150" rotWithShape="0" algn="bl" dir="5400000" dist="19050">
              <a:srgbClr val="000000">
                <a:alpha val="50000"/>
              </a:srgbClr>
            </a:outerShdw>
            <a:reflection blurRad="0" dir="5400000" dist="38100" endA="0" fadeDir="5400012" kx="0" rotWithShape="0" algn="bl" stPos="0" sy="-100000" ky="0"/>
          </a:effectLst>
        </p:spPr>
        <p:txBody>
          <a:bodyPr anchorCtr="0" anchor="t" bIns="34275" lIns="68575" spcFirstLastPara="1" rIns="68575" wrap="square" tIns="34275">
            <a:noAutofit/>
          </a:bodyPr>
          <a:lstStyle/>
          <a:p>
            <a:pPr indent="0" lvl="0" marL="0" rtl="0" algn="l">
              <a:spcBef>
                <a:spcPts val="800"/>
              </a:spcBef>
              <a:spcAft>
                <a:spcPts val="0"/>
              </a:spcAft>
              <a:buNone/>
            </a:pPr>
            <a:r>
              <a:rPr b="1" lang="en" sz="1400">
                <a:latin typeface="Calibri"/>
                <a:ea typeface="Calibri"/>
                <a:cs typeface="Calibri"/>
                <a:sym typeface="Calibri"/>
              </a:rPr>
              <a:t>         </a:t>
            </a:r>
            <a:r>
              <a:rPr b="1" i="1" lang="en" sz="1700">
                <a:latin typeface="Calibri"/>
                <a:ea typeface="Calibri"/>
                <a:cs typeface="Calibri"/>
                <a:sym typeface="Calibri"/>
              </a:rPr>
              <a:t>What laws are in place to convict the threat actor?</a:t>
            </a:r>
            <a:endParaRPr b="1" sz="1700">
              <a:latin typeface="Calibri"/>
              <a:ea typeface="Calibri"/>
              <a:cs typeface="Calibri"/>
              <a:sym typeface="Calibri"/>
            </a:endParaRPr>
          </a:p>
          <a:p>
            <a:pPr indent="457200" lvl="0" marL="0" rtl="0" algn="l">
              <a:spcBef>
                <a:spcPts val="1600"/>
              </a:spcBef>
              <a:spcAft>
                <a:spcPts val="0"/>
              </a:spcAft>
              <a:buNone/>
            </a:pPr>
            <a:r>
              <a:rPr lang="en" sz="1500">
                <a:latin typeface="Calibri"/>
                <a:ea typeface="Calibri"/>
                <a:cs typeface="Calibri"/>
                <a:sym typeface="Calibri"/>
              </a:rPr>
              <a:t> The Computer Fraud and Abuse Act (CFFA)</a:t>
            </a:r>
            <a:endParaRPr sz="1500">
              <a:latin typeface="Calibri"/>
              <a:ea typeface="Calibri"/>
              <a:cs typeface="Calibri"/>
              <a:sym typeface="Calibri"/>
            </a:endParaRPr>
          </a:p>
          <a:p>
            <a:pPr indent="-323850" lvl="1" marL="914400" rtl="0" algn="l">
              <a:spcBef>
                <a:spcPts val="1600"/>
              </a:spcBef>
              <a:spcAft>
                <a:spcPts val="0"/>
              </a:spcAft>
              <a:buClr>
                <a:srgbClr val="FFFFFF"/>
              </a:buClr>
              <a:buSzPts val="1500"/>
              <a:buFont typeface="Calibri"/>
              <a:buChar char="○"/>
            </a:pPr>
            <a:r>
              <a:rPr lang="en" sz="1500">
                <a:latin typeface="Calibri"/>
                <a:ea typeface="Calibri"/>
                <a:cs typeface="Calibri"/>
                <a:sym typeface="Calibri"/>
              </a:rPr>
              <a:t>Walter Lian-Heen Liew worked with a US financial services company for 15</a:t>
            </a:r>
            <a:endParaRPr sz="1500">
              <a:latin typeface="Calibri"/>
              <a:ea typeface="Calibri"/>
              <a:cs typeface="Calibri"/>
              <a:sym typeface="Calibri"/>
            </a:endParaRPr>
          </a:p>
          <a:p>
            <a:pPr indent="0" lvl="0" marL="914400" rtl="0" algn="l">
              <a:spcBef>
                <a:spcPts val="0"/>
              </a:spcBef>
              <a:spcAft>
                <a:spcPts val="0"/>
              </a:spcAft>
              <a:buNone/>
            </a:pPr>
            <a:r>
              <a:rPr lang="en" sz="1500">
                <a:latin typeface="Calibri"/>
                <a:ea typeface="Calibri"/>
                <a:cs typeface="Calibri"/>
                <a:sym typeface="Calibri"/>
              </a:rPr>
              <a:t>years, and decided to steal the company data with attempts to gain profits and help China’s state-owned Pangang.</a:t>
            </a:r>
            <a:endParaRPr sz="1500">
              <a:latin typeface="Calibri"/>
              <a:ea typeface="Calibri"/>
              <a:cs typeface="Calibri"/>
              <a:sym typeface="Calibri"/>
            </a:endParaRPr>
          </a:p>
          <a:p>
            <a:pPr indent="0" lvl="0" marL="457200" rtl="0" algn="l">
              <a:spcBef>
                <a:spcPts val="0"/>
              </a:spcBef>
              <a:spcAft>
                <a:spcPts val="0"/>
              </a:spcAft>
              <a:buNone/>
            </a:pPr>
            <a:r>
              <a:t/>
            </a:r>
            <a:endParaRPr sz="1500">
              <a:latin typeface="Calibri"/>
              <a:ea typeface="Calibri"/>
              <a:cs typeface="Calibri"/>
              <a:sym typeface="Calibri"/>
            </a:endParaRPr>
          </a:p>
          <a:p>
            <a:pPr indent="-323850" lvl="0" marL="914400" rtl="0" algn="l">
              <a:spcBef>
                <a:spcPts val="0"/>
              </a:spcBef>
              <a:spcAft>
                <a:spcPts val="0"/>
              </a:spcAft>
              <a:buClr>
                <a:srgbClr val="FFFFFF"/>
              </a:buClr>
              <a:buSzPts val="1500"/>
              <a:buFont typeface="Calibri"/>
              <a:buChar char="○"/>
            </a:pPr>
            <a:r>
              <a:rPr lang="en" sz="1500">
                <a:latin typeface="Calibri"/>
                <a:ea typeface="Calibri"/>
                <a:cs typeface="Calibri"/>
                <a:sym typeface="Calibri"/>
              </a:rPr>
              <a:t>His crimes include the violation of Economic Espionage, tax evasion, bankruptcy law, and obstruction of justice. These crimes overlap with the offense in, The Computer Fraud and Abuse Act (CFFA) and Economic Espionage Act.</a:t>
            </a:r>
            <a:endParaRPr sz="1500">
              <a:latin typeface="Calibri"/>
              <a:ea typeface="Calibri"/>
              <a:cs typeface="Calibri"/>
              <a:sym typeface="Calibri"/>
            </a:endParaRPr>
          </a:p>
          <a:p>
            <a:pPr indent="0" lvl="0" marL="457200" rtl="0" algn="l">
              <a:spcBef>
                <a:spcPts val="0"/>
              </a:spcBef>
              <a:spcAft>
                <a:spcPts val="0"/>
              </a:spcAft>
              <a:buNone/>
            </a:pPr>
            <a:r>
              <a:t/>
            </a:r>
            <a:endParaRPr sz="1500">
              <a:latin typeface="Calibri"/>
              <a:ea typeface="Calibri"/>
              <a:cs typeface="Calibri"/>
              <a:sym typeface="Calibri"/>
            </a:endParaRPr>
          </a:p>
          <a:p>
            <a:pPr indent="-323850" lvl="0" marL="914400" rtl="0" algn="l">
              <a:spcBef>
                <a:spcPts val="0"/>
              </a:spcBef>
              <a:spcAft>
                <a:spcPts val="0"/>
              </a:spcAft>
              <a:buClr>
                <a:srgbClr val="FFFFFF"/>
              </a:buClr>
              <a:buSzPts val="1500"/>
              <a:buFont typeface="Calibri"/>
              <a:buChar char="○"/>
            </a:pPr>
            <a:r>
              <a:rPr lang="en" sz="1500">
                <a:latin typeface="Calibri"/>
                <a:ea typeface="Calibri"/>
                <a:cs typeface="Calibri"/>
                <a:sym typeface="Calibri"/>
              </a:rPr>
              <a:t>Accessing a computer to obtain valuable information</a:t>
            </a:r>
            <a:endParaRPr sz="1500">
              <a:latin typeface="Calibri"/>
              <a:ea typeface="Calibri"/>
              <a:cs typeface="Calibri"/>
              <a:sym typeface="Calibri"/>
            </a:endParaRPr>
          </a:p>
          <a:p>
            <a:pPr indent="0" lvl="0" marL="0" rtl="0" algn="l">
              <a:spcBef>
                <a:spcPts val="0"/>
              </a:spcBef>
              <a:spcAft>
                <a:spcPts val="0"/>
              </a:spcAft>
              <a:buNone/>
            </a:pPr>
            <a:r>
              <a:rPr lang="en" sz="1500">
                <a:latin typeface="Calibri"/>
                <a:ea typeface="Calibri"/>
                <a:cs typeface="Calibri"/>
                <a:sym typeface="Calibri"/>
              </a:rPr>
              <a:t>                       from a computer through unauthorized access and multiple convictions </a:t>
            </a:r>
            <a:endParaRPr sz="1500">
              <a:latin typeface="Calibri"/>
              <a:ea typeface="Calibri"/>
              <a:cs typeface="Calibri"/>
              <a:sym typeface="Calibri"/>
            </a:endParaRPr>
          </a:p>
          <a:p>
            <a:pPr indent="0" lvl="0" marL="0" rtl="0" algn="l">
              <a:spcBef>
                <a:spcPts val="0"/>
              </a:spcBef>
              <a:spcAft>
                <a:spcPts val="0"/>
              </a:spcAft>
              <a:buNone/>
            </a:pPr>
            <a:r>
              <a:rPr lang="en" sz="1500">
                <a:latin typeface="Calibri"/>
                <a:ea typeface="Calibri"/>
                <a:cs typeface="Calibri"/>
                <a:sym typeface="Calibri"/>
              </a:rPr>
              <a:t>                       led Walter to be sentenced in prison for 15 years.</a:t>
            </a:r>
            <a:endParaRPr sz="1500">
              <a:latin typeface="Calibri"/>
              <a:ea typeface="Calibri"/>
              <a:cs typeface="Calibri"/>
              <a:sym typeface="Calibri"/>
            </a:endParaRPr>
          </a:p>
          <a:p>
            <a:pPr indent="0" lvl="0" marL="0" rtl="0" algn="l">
              <a:spcBef>
                <a:spcPts val="0"/>
              </a:spcBef>
              <a:spcAft>
                <a:spcPts val="0"/>
              </a:spcAft>
              <a:buNone/>
            </a:pPr>
            <a:r>
              <a:t/>
            </a:r>
            <a:endParaRPr sz="1500">
              <a:latin typeface="Calibri"/>
              <a:ea typeface="Calibri"/>
              <a:cs typeface="Calibri"/>
              <a:sym typeface="Calibri"/>
            </a:endParaRPr>
          </a:p>
          <a:p>
            <a:pPr indent="0" lvl="0" marL="457200" rtl="0" algn="l">
              <a:spcBef>
                <a:spcPts val="0"/>
              </a:spcBef>
              <a:spcAft>
                <a:spcPts val="0"/>
              </a:spcAft>
              <a:buNone/>
            </a:pPr>
            <a:r>
              <a:t/>
            </a:r>
            <a:endParaRPr sz="1500">
              <a:latin typeface="Calibri"/>
              <a:ea typeface="Calibri"/>
              <a:cs typeface="Calibri"/>
              <a:sym typeface="Calibri"/>
            </a:endParaRPr>
          </a:p>
          <a:p>
            <a:pPr indent="0" lvl="0" marL="457200" rtl="0" algn="l">
              <a:spcBef>
                <a:spcPts val="0"/>
              </a:spcBef>
              <a:spcAft>
                <a:spcPts val="0"/>
              </a:spcAft>
              <a:buNone/>
            </a:pPr>
            <a:r>
              <a:rPr lang="en" sz="1500">
                <a:latin typeface="Calibri"/>
                <a:ea typeface="Calibri"/>
                <a:cs typeface="Calibri"/>
                <a:sym typeface="Calibri"/>
              </a:rPr>
              <a:t>										                        Sangey</a:t>
            </a:r>
            <a:endParaRPr sz="1500">
              <a:latin typeface="Calibri"/>
              <a:ea typeface="Calibri"/>
              <a:cs typeface="Calibri"/>
              <a:sym typeface="Calibri"/>
            </a:endParaRPr>
          </a:p>
          <a:p>
            <a:pPr indent="-323850" lvl="1" marL="914400" rtl="0" algn="l">
              <a:spcBef>
                <a:spcPts val="0"/>
              </a:spcBef>
              <a:spcAft>
                <a:spcPts val="0"/>
              </a:spcAft>
              <a:buSzPts val="1500"/>
              <a:buFont typeface="Calibri"/>
              <a:buChar char="○"/>
            </a:pPr>
            <a:r>
              <a:t/>
            </a:r>
            <a:endParaRPr sz="1500">
              <a:latin typeface="Calibri"/>
              <a:ea typeface="Calibri"/>
              <a:cs typeface="Calibri"/>
              <a:sym typeface="Calibri"/>
            </a:endParaRPr>
          </a:p>
          <a:p>
            <a:pPr indent="0" lvl="0" marL="457200" rtl="0" algn="l">
              <a:spcBef>
                <a:spcPts val="800"/>
              </a:spcBef>
              <a:spcAft>
                <a:spcPts val="1600"/>
              </a:spcAft>
              <a:buNone/>
            </a:pPr>
            <a:r>
              <a:rPr lang="en" sz="1500">
                <a:latin typeface="Calibri"/>
                <a:ea typeface="Calibri"/>
                <a:cs typeface="Calibri"/>
                <a:sym typeface="Calibri"/>
              </a:rPr>
              <a:t> </a:t>
            </a:r>
            <a:endParaRPr sz="1500">
              <a:latin typeface="Calibri"/>
              <a:ea typeface="Calibri"/>
              <a:cs typeface="Calibri"/>
              <a:sym typeface="Calibri"/>
            </a:endParaRPr>
          </a:p>
        </p:txBody>
      </p:sp>
      <p:pic>
        <p:nvPicPr>
          <p:cNvPr id="229" name="Google Shape;229;p26"/>
          <p:cNvPicPr preferRelativeResize="0"/>
          <p:nvPr/>
        </p:nvPicPr>
        <p:blipFill>
          <a:blip r:embed="rId3">
            <a:alphaModFix/>
          </a:blip>
          <a:stretch>
            <a:fillRect/>
          </a:stretch>
        </p:blipFill>
        <p:spPr>
          <a:xfrm>
            <a:off x="6972300" y="1899175"/>
            <a:ext cx="2127746" cy="194799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27"/>
          <p:cNvSpPr txBox="1"/>
          <p:nvPr>
            <p:ph type="title"/>
          </p:nvPr>
        </p:nvSpPr>
        <p:spPr>
          <a:xfrm>
            <a:off x="628650" y="273848"/>
            <a:ext cx="7886700" cy="7515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Respond</a:t>
            </a:r>
            <a:r>
              <a:rPr b="1" i="1" lang="en" sz="2200"/>
              <a:t> </a:t>
            </a:r>
            <a:endParaRPr b="1" i="1" sz="2200"/>
          </a:p>
        </p:txBody>
      </p:sp>
      <p:sp>
        <p:nvSpPr>
          <p:cNvPr id="235" name="Google Shape;235;p27"/>
          <p:cNvSpPr txBox="1"/>
          <p:nvPr>
            <p:ph idx="1" type="body"/>
          </p:nvPr>
        </p:nvSpPr>
        <p:spPr>
          <a:xfrm>
            <a:off x="628650" y="858975"/>
            <a:ext cx="7886700" cy="4284600"/>
          </a:xfrm>
          <a:prstGeom prst="rect">
            <a:avLst/>
          </a:prstGeom>
          <a:effectLst>
            <a:reflection blurRad="0" dir="5400000" dist="38100" endA="0" fadeDir="5400012" kx="0" rotWithShape="0" algn="bl" stPos="0" sy="-100000" ky="0"/>
          </a:effectLst>
        </p:spPr>
        <p:txBody>
          <a:bodyPr anchorCtr="0" anchor="t" bIns="34275" lIns="68575" spcFirstLastPara="1" rIns="68575" wrap="square" tIns="34275">
            <a:noAutofit/>
          </a:bodyPr>
          <a:lstStyle/>
          <a:p>
            <a:pPr indent="0" lvl="0" marL="0" rtl="0" algn="l">
              <a:spcBef>
                <a:spcPts val="800"/>
              </a:spcBef>
              <a:spcAft>
                <a:spcPts val="0"/>
              </a:spcAft>
              <a:buNone/>
            </a:pPr>
            <a:r>
              <a:t/>
            </a:r>
            <a:endParaRPr b="1" sz="1800">
              <a:latin typeface="Calibri"/>
              <a:ea typeface="Calibri"/>
              <a:cs typeface="Calibri"/>
              <a:sym typeface="Calibri"/>
            </a:endParaRPr>
          </a:p>
          <a:p>
            <a:pPr indent="0" lvl="0" marL="0" rtl="0" algn="l">
              <a:spcBef>
                <a:spcPts val="1600"/>
              </a:spcBef>
              <a:spcAft>
                <a:spcPts val="0"/>
              </a:spcAft>
              <a:buNone/>
            </a:pPr>
            <a:r>
              <a:rPr b="1" lang="en" sz="1800">
                <a:latin typeface="Calibri"/>
                <a:ea typeface="Calibri"/>
                <a:cs typeface="Calibri"/>
                <a:sym typeface="Calibri"/>
              </a:rPr>
              <a:t>Who do you report the incident to? </a:t>
            </a:r>
            <a:endParaRPr b="1" sz="1800">
              <a:latin typeface="Calibri"/>
              <a:ea typeface="Calibri"/>
              <a:cs typeface="Calibri"/>
              <a:sym typeface="Calibri"/>
            </a:endParaRPr>
          </a:p>
          <a:p>
            <a:pPr indent="0" lvl="0" marL="0" rtl="0" algn="l">
              <a:spcBef>
                <a:spcPts val="1600"/>
              </a:spcBef>
              <a:spcAft>
                <a:spcPts val="0"/>
              </a:spcAft>
              <a:buNone/>
            </a:pPr>
            <a:r>
              <a:rPr lang="en" sz="1600">
                <a:latin typeface="Calibri"/>
                <a:ea typeface="Calibri"/>
                <a:cs typeface="Calibri"/>
                <a:sym typeface="Calibri"/>
              </a:rPr>
              <a:t>The incident should be reported to local field offices of federal law enforcement agencies such as:</a:t>
            </a:r>
            <a:endParaRPr sz="1600">
              <a:latin typeface="Calibri"/>
              <a:ea typeface="Calibri"/>
              <a:cs typeface="Calibri"/>
              <a:sym typeface="Calibri"/>
            </a:endParaRPr>
          </a:p>
          <a:p>
            <a:pPr indent="-330200" lvl="0" marL="914400" rtl="0" algn="l">
              <a:lnSpc>
                <a:spcPct val="200000"/>
              </a:lnSpc>
              <a:spcBef>
                <a:spcPts val="1600"/>
              </a:spcBef>
              <a:spcAft>
                <a:spcPts val="0"/>
              </a:spcAft>
              <a:buClr>
                <a:srgbClr val="FFFFFF"/>
              </a:buClr>
              <a:buSzPts val="1600"/>
              <a:buFont typeface="Calibri"/>
              <a:buChar char="●"/>
            </a:pPr>
            <a:r>
              <a:rPr lang="en" sz="1600">
                <a:latin typeface="Calibri"/>
                <a:ea typeface="Calibri"/>
                <a:cs typeface="Calibri"/>
                <a:sym typeface="Calibri"/>
              </a:rPr>
              <a:t>   The Federal Bureau of Investigation</a:t>
            </a:r>
            <a:endParaRPr sz="1600">
              <a:latin typeface="Calibri"/>
              <a:ea typeface="Calibri"/>
              <a:cs typeface="Calibri"/>
              <a:sym typeface="Calibri"/>
            </a:endParaRPr>
          </a:p>
          <a:p>
            <a:pPr indent="-330200" lvl="0" marL="914400" rtl="0" algn="l">
              <a:lnSpc>
                <a:spcPct val="200000"/>
              </a:lnSpc>
              <a:spcBef>
                <a:spcPts val="800"/>
              </a:spcBef>
              <a:spcAft>
                <a:spcPts val="0"/>
              </a:spcAft>
              <a:buClr>
                <a:srgbClr val="FFFFFF"/>
              </a:buClr>
              <a:buSzPts val="1600"/>
              <a:buFont typeface="Calibri"/>
              <a:buChar char="●"/>
            </a:pPr>
            <a:r>
              <a:rPr lang="en" sz="1600">
                <a:latin typeface="Calibri"/>
                <a:ea typeface="Calibri"/>
                <a:cs typeface="Calibri"/>
                <a:sym typeface="Calibri"/>
              </a:rPr>
              <a:t>   National Cyber Investigative Joint Task Force.</a:t>
            </a:r>
            <a:endParaRPr sz="1600">
              <a:latin typeface="Calibri"/>
              <a:ea typeface="Calibri"/>
              <a:cs typeface="Calibri"/>
              <a:sym typeface="Calibri"/>
            </a:endParaRPr>
          </a:p>
          <a:p>
            <a:pPr indent="0" lvl="0" marL="0" rtl="0" algn="l">
              <a:lnSpc>
                <a:spcPct val="200000"/>
              </a:lnSpc>
              <a:spcBef>
                <a:spcPts val="800"/>
              </a:spcBef>
              <a:spcAft>
                <a:spcPts val="0"/>
              </a:spcAft>
              <a:buNone/>
            </a:pPr>
            <a:r>
              <a:rPr lang="en" sz="1600">
                <a:latin typeface="Calibri"/>
                <a:ea typeface="Calibri"/>
                <a:cs typeface="Calibri"/>
                <a:sym typeface="Calibri"/>
              </a:rPr>
              <a:t>	</a:t>
            </a:r>
            <a:endParaRPr sz="1600">
              <a:latin typeface="Calibri"/>
              <a:ea typeface="Calibri"/>
              <a:cs typeface="Calibri"/>
              <a:sym typeface="Calibri"/>
            </a:endParaRPr>
          </a:p>
          <a:p>
            <a:pPr indent="0" lvl="0" marL="0" rtl="0" algn="l">
              <a:lnSpc>
                <a:spcPct val="200000"/>
              </a:lnSpc>
              <a:spcBef>
                <a:spcPts val="800"/>
              </a:spcBef>
              <a:spcAft>
                <a:spcPts val="0"/>
              </a:spcAft>
              <a:buNone/>
            </a:pPr>
            <a:r>
              <a:rPr lang="en" sz="1000">
                <a:latin typeface="Calibri"/>
                <a:ea typeface="Calibri"/>
                <a:cs typeface="Calibri"/>
                <a:sym typeface="Calibri"/>
              </a:rPr>
              <a:t>                          </a:t>
            </a:r>
            <a:endParaRPr sz="1000">
              <a:latin typeface="Calibri"/>
              <a:ea typeface="Calibri"/>
              <a:cs typeface="Calibri"/>
              <a:sym typeface="Calibri"/>
            </a:endParaRPr>
          </a:p>
          <a:p>
            <a:pPr indent="0" lvl="0" marL="0" rtl="0" algn="l">
              <a:lnSpc>
                <a:spcPct val="200000"/>
              </a:lnSpc>
              <a:spcBef>
                <a:spcPts val="800"/>
              </a:spcBef>
              <a:spcAft>
                <a:spcPts val="0"/>
              </a:spcAft>
              <a:buNone/>
            </a:pPr>
            <a:r>
              <a:rPr lang="en" sz="1000">
                <a:latin typeface="Calibri"/>
                <a:ea typeface="Calibri"/>
                <a:cs typeface="Calibri"/>
                <a:sym typeface="Calibri"/>
              </a:rPr>
              <a:t>                                                                                                                                                   </a:t>
            </a:r>
            <a:r>
              <a:rPr lang="en" sz="1100">
                <a:latin typeface="Calibri"/>
                <a:ea typeface="Calibri"/>
                <a:cs typeface="Calibri"/>
                <a:sym typeface="Calibri"/>
              </a:rPr>
              <a:t>                      </a:t>
            </a:r>
            <a:r>
              <a:rPr lang="en" sz="1200">
                <a:latin typeface="Calibri"/>
                <a:ea typeface="Calibri"/>
                <a:cs typeface="Calibri"/>
                <a:sym typeface="Calibri"/>
              </a:rPr>
              <a:t>      Sangey </a:t>
            </a:r>
            <a:endParaRPr sz="1200">
              <a:latin typeface="Calibri"/>
              <a:ea typeface="Calibri"/>
              <a:cs typeface="Calibri"/>
              <a:sym typeface="Calibri"/>
            </a:endParaRPr>
          </a:p>
          <a:p>
            <a:pPr indent="0" lvl="0" marL="0" rtl="0" algn="l">
              <a:lnSpc>
                <a:spcPct val="200000"/>
              </a:lnSpc>
              <a:spcBef>
                <a:spcPts val="800"/>
              </a:spcBef>
              <a:spcAft>
                <a:spcPts val="0"/>
              </a:spcAft>
              <a:buNone/>
            </a:pPr>
            <a:r>
              <a:rPr lang="en" sz="1600">
                <a:latin typeface="Calibri"/>
                <a:ea typeface="Calibri"/>
                <a:cs typeface="Calibri"/>
                <a:sym typeface="Calibri"/>
              </a:rPr>
              <a:t>									</a:t>
            </a:r>
            <a:endParaRPr sz="1600">
              <a:latin typeface="Calibri"/>
              <a:ea typeface="Calibri"/>
              <a:cs typeface="Calibri"/>
              <a:sym typeface="Calibri"/>
            </a:endParaRPr>
          </a:p>
          <a:p>
            <a:pPr indent="0" lvl="0" marL="0" rtl="0" algn="l">
              <a:spcBef>
                <a:spcPts val="800"/>
              </a:spcBef>
              <a:spcAft>
                <a:spcPts val="1600"/>
              </a:spcAft>
              <a:buNone/>
            </a:pPr>
            <a:r>
              <a:t/>
            </a:r>
            <a:endParaRPr/>
          </a:p>
        </p:txBody>
      </p:sp>
      <p:pic>
        <p:nvPicPr>
          <p:cNvPr id="236" name="Google Shape;236;p27"/>
          <p:cNvPicPr preferRelativeResize="0"/>
          <p:nvPr/>
        </p:nvPicPr>
        <p:blipFill>
          <a:blip r:embed="rId3">
            <a:alphaModFix/>
          </a:blip>
          <a:stretch>
            <a:fillRect/>
          </a:stretch>
        </p:blipFill>
        <p:spPr>
          <a:xfrm>
            <a:off x="5707975" y="1894850"/>
            <a:ext cx="3090400" cy="3090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28"/>
          <p:cNvSpPr txBox="1"/>
          <p:nvPr>
            <p:ph idx="4294967295" type="title"/>
          </p:nvPr>
        </p:nvSpPr>
        <p:spPr>
          <a:xfrm>
            <a:off x="360200" y="897875"/>
            <a:ext cx="5916000" cy="325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1600">
                <a:latin typeface="Calibri"/>
                <a:ea typeface="Calibri"/>
                <a:cs typeface="Calibri"/>
                <a:sym typeface="Calibri"/>
              </a:rPr>
              <a:t>How to communicate? (Internal)</a:t>
            </a:r>
            <a:endParaRPr b="1" i="1" sz="1600">
              <a:latin typeface="Calibri"/>
              <a:ea typeface="Calibri"/>
              <a:cs typeface="Calibri"/>
              <a:sym typeface="Calibri"/>
            </a:endParaRPr>
          </a:p>
          <a:p>
            <a:pPr indent="0" lvl="0" marL="0" rtl="0" algn="l">
              <a:spcBef>
                <a:spcPts val="0"/>
              </a:spcBef>
              <a:spcAft>
                <a:spcPts val="0"/>
              </a:spcAft>
              <a:buNone/>
            </a:pPr>
            <a:r>
              <a:t/>
            </a:r>
            <a:endParaRPr b="1" i="1" sz="1500">
              <a:latin typeface="Calibri"/>
              <a:ea typeface="Calibri"/>
              <a:cs typeface="Calibri"/>
              <a:sym typeface="Calibri"/>
            </a:endParaRPr>
          </a:p>
          <a:p>
            <a:pPr indent="-323850" lvl="0" marL="457200" rtl="0" algn="l">
              <a:lnSpc>
                <a:spcPct val="115000"/>
              </a:lnSpc>
              <a:spcBef>
                <a:spcPts val="0"/>
              </a:spcBef>
              <a:spcAft>
                <a:spcPts val="0"/>
              </a:spcAft>
              <a:buSzPts val="1500"/>
              <a:buFont typeface="Calibri"/>
              <a:buChar char="●"/>
            </a:pPr>
            <a:r>
              <a:rPr lang="en" sz="1500">
                <a:latin typeface="Calibri"/>
                <a:ea typeface="Calibri"/>
                <a:cs typeface="Calibri"/>
                <a:sym typeface="Calibri"/>
              </a:rPr>
              <a:t>Explain the details and consequences of the incident that has occurred through a detailed email.</a:t>
            </a:r>
            <a:endParaRPr sz="1500">
              <a:latin typeface="Calibri"/>
              <a:ea typeface="Calibri"/>
              <a:cs typeface="Calibri"/>
              <a:sym typeface="Calibri"/>
            </a:endParaRPr>
          </a:p>
          <a:p>
            <a:pPr indent="-323850" lvl="0" marL="457200" rtl="0" algn="l">
              <a:lnSpc>
                <a:spcPct val="115000"/>
              </a:lnSpc>
              <a:spcBef>
                <a:spcPts val="0"/>
              </a:spcBef>
              <a:spcAft>
                <a:spcPts val="0"/>
              </a:spcAft>
              <a:buSzPts val="1500"/>
              <a:buFont typeface="Calibri"/>
              <a:buChar char="●"/>
            </a:pPr>
            <a:r>
              <a:rPr lang="en" sz="1500">
                <a:latin typeface="Calibri"/>
                <a:ea typeface="Calibri"/>
                <a:cs typeface="Calibri"/>
                <a:sym typeface="Calibri"/>
              </a:rPr>
              <a:t>Build trust and engage leadership with the business. A few steps that are critical to take in order to communicate are: </a:t>
            </a:r>
            <a:endParaRPr sz="1500">
              <a:latin typeface="Calibri"/>
              <a:ea typeface="Calibri"/>
              <a:cs typeface="Calibri"/>
              <a:sym typeface="Calibri"/>
            </a:endParaRPr>
          </a:p>
          <a:p>
            <a:pPr indent="-323850" lvl="1" marL="914400" rtl="0" algn="l">
              <a:lnSpc>
                <a:spcPct val="115000"/>
              </a:lnSpc>
              <a:spcBef>
                <a:spcPts val="0"/>
              </a:spcBef>
              <a:spcAft>
                <a:spcPts val="0"/>
              </a:spcAft>
              <a:buSzPts val="1500"/>
              <a:buFont typeface="Calibri"/>
              <a:buChar char="○"/>
            </a:pPr>
            <a:r>
              <a:rPr lang="en" sz="1500">
                <a:latin typeface="Calibri"/>
                <a:ea typeface="Calibri"/>
                <a:cs typeface="Calibri"/>
                <a:sym typeface="Calibri"/>
              </a:rPr>
              <a:t>Contact the business units</a:t>
            </a:r>
            <a:endParaRPr sz="1500">
              <a:latin typeface="Calibri"/>
              <a:ea typeface="Calibri"/>
              <a:cs typeface="Calibri"/>
              <a:sym typeface="Calibri"/>
            </a:endParaRPr>
          </a:p>
          <a:p>
            <a:pPr indent="-323850" lvl="1" marL="914400" rtl="0" algn="l">
              <a:lnSpc>
                <a:spcPct val="115000"/>
              </a:lnSpc>
              <a:spcBef>
                <a:spcPts val="0"/>
              </a:spcBef>
              <a:spcAft>
                <a:spcPts val="0"/>
              </a:spcAft>
              <a:buSzPts val="1500"/>
              <a:buFont typeface="Calibri"/>
              <a:buChar char="○"/>
            </a:pPr>
            <a:r>
              <a:rPr lang="en" sz="1500">
                <a:latin typeface="Calibri"/>
                <a:ea typeface="Calibri"/>
                <a:cs typeface="Calibri"/>
                <a:sym typeface="Calibri"/>
              </a:rPr>
              <a:t>Explain the attack in detail</a:t>
            </a:r>
            <a:endParaRPr sz="1500">
              <a:latin typeface="Calibri"/>
              <a:ea typeface="Calibri"/>
              <a:cs typeface="Calibri"/>
              <a:sym typeface="Calibri"/>
            </a:endParaRPr>
          </a:p>
          <a:p>
            <a:pPr indent="-323850" lvl="1" marL="914400" rtl="0" algn="l">
              <a:lnSpc>
                <a:spcPct val="115000"/>
              </a:lnSpc>
              <a:spcBef>
                <a:spcPts val="0"/>
              </a:spcBef>
              <a:spcAft>
                <a:spcPts val="0"/>
              </a:spcAft>
              <a:buSzPts val="1500"/>
              <a:buFont typeface="Calibri"/>
              <a:buChar char="○"/>
            </a:pPr>
            <a:r>
              <a:rPr lang="en" sz="1500">
                <a:latin typeface="Calibri"/>
                <a:ea typeface="Calibri"/>
                <a:cs typeface="Calibri"/>
                <a:sym typeface="Calibri"/>
              </a:rPr>
              <a:t>Highlight the efforts that the company is making in order to handle the situation </a:t>
            </a:r>
            <a:endParaRPr sz="1500">
              <a:latin typeface="Calibri"/>
              <a:ea typeface="Calibri"/>
              <a:cs typeface="Calibri"/>
              <a:sym typeface="Calibri"/>
            </a:endParaRPr>
          </a:p>
          <a:p>
            <a:pPr indent="-323850" lvl="1" marL="914400" rtl="0" algn="l">
              <a:lnSpc>
                <a:spcPct val="115000"/>
              </a:lnSpc>
              <a:spcBef>
                <a:spcPts val="0"/>
              </a:spcBef>
              <a:spcAft>
                <a:spcPts val="0"/>
              </a:spcAft>
              <a:buSzPts val="1500"/>
              <a:buFont typeface="Calibri"/>
              <a:buChar char="○"/>
            </a:pPr>
            <a:r>
              <a:rPr lang="en" sz="1500">
                <a:latin typeface="Calibri"/>
                <a:ea typeface="Calibri"/>
                <a:cs typeface="Calibri"/>
                <a:sym typeface="Calibri"/>
              </a:rPr>
              <a:t>Talk about the possible ways to prevent future attacks</a:t>
            </a:r>
            <a:r>
              <a:rPr b="1" lang="en" sz="1500">
                <a:latin typeface="Calibri"/>
                <a:ea typeface="Calibri"/>
                <a:cs typeface="Calibri"/>
                <a:sym typeface="Calibri"/>
              </a:rPr>
              <a:t>.</a:t>
            </a:r>
            <a:endParaRPr b="1" sz="1500">
              <a:latin typeface="Calibri"/>
              <a:ea typeface="Calibri"/>
              <a:cs typeface="Calibri"/>
              <a:sym typeface="Calibri"/>
            </a:endParaRPr>
          </a:p>
          <a:p>
            <a:pPr indent="0" lvl="0" marL="0" rtl="0" algn="l">
              <a:lnSpc>
                <a:spcPct val="115000"/>
              </a:lnSpc>
              <a:spcBef>
                <a:spcPts val="0"/>
              </a:spcBef>
              <a:spcAft>
                <a:spcPts val="0"/>
              </a:spcAft>
              <a:buNone/>
            </a:pPr>
            <a:r>
              <a:t/>
            </a:r>
            <a:endParaRPr sz="1500">
              <a:latin typeface="Calibri"/>
              <a:ea typeface="Calibri"/>
              <a:cs typeface="Calibri"/>
              <a:sym typeface="Calibri"/>
            </a:endParaRPr>
          </a:p>
        </p:txBody>
      </p:sp>
      <p:sp>
        <p:nvSpPr>
          <p:cNvPr id="242" name="Google Shape;242;p28"/>
          <p:cNvSpPr txBox="1"/>
          <p:nvPr/>
        </p:nvSpPr>
        <p:spPr>
          <a:xfrm>
            <a:off x="1028625" y="400125"/>
            <a:ext cx="7502400" cy="66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2200">
                <a:solidFill>
                  <a:srgbClr val="FFFFFF"/>
                </a:solidFill>
                <a:latin typeface="Montserrat"/>
                <a:ea typeface="Montserrat"/>
                <a:cs typeface="Montserrat"/>
                <a:sym typeface="Montserrat"/>
              </a:rPr>
              <a:t>Respond</a:t>
            </a:r>
            <a:endParaRPr b="1" i="1" sz="2200">
              <a:solidFill>
                <a:srgbClr val="FFFFFF"/>
              </a:solidFill>
              <a:latin typeface="Montserrat"/>
              <a:ea typeface="Montserrat"/>
              <a:cs typeface="Montserrat"/>
              <a:sym typeface="Montserrat"/>
            </a:endParaRPr>
          </a:p>
        </p:txBody>
      </p:sp>
      <p:pic>
        <p:nvPicPr>
          <p:cNvPr id="243" name="Google Shape;243;p28"/>
          <p:cNvPicPr preferRelativeResize="0"/>
          <p:nvPr/>
        </p:nvPicPr>
        <p:blipFill rotWithShape="1">
          <a:blip r:embed="rId3">
            <a:alphaModFix/>
          </a:blip>
          <a:srcRect b="20000" l="-2240" r="2240" t="-20000"/>
          <a:stretch/>
        </p:blipFill>
        <p:spPr>
          <a:xfrm>
            <a:off x="4862675" y="1874550"/>
            <a:ext cx="4115151" cy="2827250"/>
          </a:xfrm>
          <a:prstGeom prst="rect">
            <a:avLst/>
          </a:prstGeom>
          <a:noFill/>
          <a:ln>
            <a:noFill/>
          </a:ln>
        </p:spPr>
      </p:pic>
      <p:sp>
        <p:nvSpPr>
          <p:cNvPr id="244" name="Google Shape;244;p28"/>
          <p:cNvSpPr txBox="1"/>
          <p:nvPr/>
        </p:nvSpPr>
        <p:spPr>
          <a:xfrm>
            <a:off x="564900" y="4558800"/>
            <a:ext cx="1090200" cy="2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Fizza</a:t>
            </a:r>
            <a:endParaRPr>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241"/>
                                        </p:tgtEl>
                                        <p:attrNameLst>
                                          <p:attrName>style.visibility</p:attrName>
                                        </p:attrNameLst>
                                      </p:cBhvr>
                                      <p:to>
                                        <p:strVal val="visible"/>
                                      </p:to>
                                    </p:set>
                                    <p:anim calcmode="lin" valueType="num">
                                      <p:cBhvr additive="base">
                                        <p:cTn dur="1000"/>
                                        <p:tgtEl>
                                          <p:spTgt spid="24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29"/>
          <p:cNvSpPr txBox="1"/>
          <p:nvPr>
            <p:ph type="title"/>
          </p:nvPr>
        </p:nvSpPr>
        <p:spPr>
          <a:xfrm>
            <a:off x="297300" y="135100"/>
            <a:ext cx="8731200" cy="8064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Respond </a:t>
            </a:r>
            <a:endParaRPr b="1" i="1" sz="2200"/>
          </a:p>
        </p:txBody>
      </p:sp>
      <p:sp>
        <p:nvSpPr>
          <p:cNvPr id="250" name="Google Shape;250;p29"/>
          <p:cNvSpPr txBox="1"/>
          <p:nvPr>
            <p:ph idx="1" type="body"/>
          </p:nvPr>
        </p:nvSpPr>
        <p:spPr>
          <a:xfrm>
            <a:off x="297300" y="865300"/>
            <a:ext cx="5874900" cy="4020900"/>
          </a:xfrm>
          <a:prstGeom prst="rect">
            <a:avLst/>
          </a:prstGeom>
        </p:spPr>
        <p:txBody>
          <a:bodyPr anchorCtr="0" anchor="t" bIns="34275" lIns="68575" spcFirstLastPara="1" rIns="68575" wrap="square" tIns="34275">
            <a:noAutofit/>
          </a:bodyPr>
          <a:lstStyle/>
          <a:p>
            <a:pPr indent="0" lvl="0" marL="0" rtl="0" algn="l">
              <a:lnSpc>
                <a:spcPct val="115000"/>
              </a:lnSpc>
              <a:spcBef>
                <a:spcPts val="800"/>
              </a:spcBef>
              <a:spcAft>
                <a:spcPts val="0"/>
              </a:spcAft>
              <a:buNone/>
            </a:pPr>
            <a:r>
              <a:rPr lang="en" sz="1600"/>
              <a:t> </a:t>
            </a:r>
            <a:r>
              <a:rPr b="1" i="1" lang="en" sz="1600">
                <a:latin typeface="Calibri"/>
                <a:ea typeface="Calibri"/>
                <a:cs typeface="Calibri"/>
                <a:sym typeface="Calibri"/>
              </a:rPr>
              <a:t>What to communicate?</a:t>
            </a:r>
            <a:endParaRPr sz="1600">
              <a:latin typeface="Calibri"/>
              <a:ea typeface="Calibri"/>
              <a:cs typeface="Calibri"/>
              <a:sym typeface="Calibri"/>
            </a:endParaRPr>
          </a:p>
          <a:p>
            <a:pPr indent="-323850" lvl="0" marL="457200" rtl="0" algn="l">
              <a:lnSpc>
                <a:spcPct val="100000"/>
              </a:lnSpc>
              <a:spcBef>
                <a:spcPts val="1600"/>
              </a:spcBef>
              <a:spcAft>
                <a:spcPts val="0"/>
              </a:spcAft>
              <a:buClr>
                <a:schemeClr val="lt1"/>
              </a:buClr>
              <a:buSzPts val="1500"/>
              <a:buFont typeface="Calibri"/>
              <a:buChar char="●"/>
            </a:pPr>
            <a:r>
              <a:rPr lang="en" sz="1500">
                <a:latin typeface="Calibri"/>
                <a:ea typeface="Calibri"/>
                <a:cs typeface="Calibri"/>
                <a:sym typeface="Calibri"/>
              </a:rPr>
              <a:t>Since the person who helped steal the design and code was the development manager who spent 15 years with the US Company. It is important to:</a:t>
            </a:r>
            <a:endParaRPr sz="1500">
              <a:latin typeface="Calibri"/>
              <a:ea typeface="Calibri"/>
              <a:cs typeface="Calibri"/>
              <a:sym typeface="Calibri"/>
            </a:endParaRPr>
          </a:p>
          <a:p>
            <a:pPr indent="-323850" lvl="1" marL="914400" rtl="0" algn="l">
              <a:lnSpc>
                <a:spcPct val="100000"/>
              </a:lnSpc>
              <a:spcBef>
                <a:spcPts val="0"/>
              </a:spcBef>
              <a:spcAft>
                <a:spcPts val="0"/>
              </a:spcAft>
              <a:buClr>
                <a:schemeClr val="lt1"/>
              </a:buClr>
              <a:buSzPts val="1500"/>
              <a:buFont typeface="Calibri"/>
              <a:buChar char="○"/>
            </a:pPr>
            <a:r>
              <a:rPr lang="en" sz="1500">
                <a:latin typeface="Calibri"/>
                <a:ea typeface="Calibri"/>
                <a:cs typeface="Calibri"/>
                <a:sym typeface="Calibri"/>
              </a:rPr>
              <a:t>Avoid notifying all employees until the matter is resolved</a:t>
            </a:r>
            <a:endParaRPr sz="1500">
              <a:latin typeface="Calibri"/>
              <a:ea typeface="Calibri"/>
              <a:cs typeface="Calibri"/>
              <a:sym typeface="Calibri"/>
            </a:endParaRPr>
          </a:p>
          <a:p>
            <a:pPr indent="-323850" lvl="1" marL="914400" rtl="0" algn="l">
              <a:lnSpc>
                <a:spcPct val="100000"/>
              </a:lnSpc>
              <a:spcBef>
                <a:spcPts val="0"/>
              </a:spcBef>
              <a:spcAft>
                <a:spcPts val="0"/>
              </a:spcAft>
              <a:buClr>
                <a:schemeClr val="lt1"/>
              </a:buClr>
              <a:buSzPts val="1500"/>
              <a:buFont typeface="Calibri"/>
              <a:buChar char="○"/>
            </a:pPr>
            <a:r>
              <a:rPr lang="en" sz="1500">
                <a:latin typeface="Calibri"/>
                <a:ea typeface="Calibri"/>
                <a:cs typeface="Calibri"/>
                <a:sym typeface="Calibri"/>
              </a:rPr>
              <a:t>Limit employee access to data and information</a:t>
            </a:r>
            <a:endParaRPr sz="1500">
              <a:latin typeface="Calibri"/>
              <a:ea typeface="Calibri"/>
              <a:cs typeface="Calibri"/>
              <a:sym typeface="Calibri"/>
            </a:endParaRPr>
          </a:p>
          <a:p>
            <a:pPr indent="-323850" lvl="1" marL="914400" rtl="0" algn="l">
              <a:lnSpc>
                <a:spcPct val="100000"/>
              </a:lnSpc>
              <a:spcBef>
                <a:spcPts val="0"/>
              </a:spcBef>
              <a:spcAft>
                <a:spcPts val="0"/>
              </a:spcAft>
              <a:buSzPts val="1500"/>
              <a:buFont typeface="Calibri"/>
              <a:buChar char="○"/>
            </a:pPr>
            <a:r>
              <a:t/>
            </a:r>
            <a:endParaRPr sz="1500">
              <a:latin typeface="Calibri"/>
              <a:ea typeface="Calibri"/>
              <a:cs typeface="Calibri"/>
              <a:sym typeface="Calibri"/>
            </a:endParaRPr>
          </a:p>
          <a:p>
            <a:pPr indent="-323850" lvl="0" marL="457200" rtl="0" algn="l">
              <a:lnSpc>
                <a:spcPct val="100000"/>
              </a:lnSpc>
              <a:spcBef>
                <a:spcPts val="0"/>
              </a:spcBef>
              <a:spcAft>
                <a:spcPts val="0"/>
              </a:spcAft>
              <a:buClr>
                <a:schemeClr val="lt1"/>
              </a:buClr>
              <a:buSzPts val="1500"/>
              <a:buFont typeface="Calibri"/>
              <a:buChar char="●"/>
            </a:pPr>
            <a:r>
              <a:rPr lang="en" sz="1500">
                <a:latin typeface="Calibri"/>
                <a:ea typeface="Calibri"/>
                <a:cs typeface="Calibri"/>
                <a:sym typeface="Calibri"/>
              </a:rPr>
              <a:t>Only the department Heads and Executives must receive detailed information on the attack such as: </a:t>
            </a:r>
            <a:endParaRPr sz="1500">
              <a:latin typeface="Calibri"/>
              <a:ea typeface="Calibri"/>
              <a:cs typeface="Calibri"/>
              <a:sym typeface="Calibri"/>
            </a:endParaRPr>
          </a:p>
          <a:p>
            <a:pPr indent="-323850" lvl="1" marL="914400" rtl="0" algn="l">
              <a:lnSpc>
                <a:spcPct val="100000"/>
              </a:lnSpc>
              <a:spcBef>
                <a:spcPts val="0"/>
              </a:spcBef>
              <a:spcAft>
                <a:spcPts val="0"/>
              </a:spcAft>
              <a:buClr>
                <a:schemeClr val="lt1"/>
              </a:buClr>
              <a:buSzPts val="1500"/>
              <a:buFont typeface="Calibri"/>
              <a:buChar char="○"/>
            </a:pPr>
            <a:r>
              <a:rPr lang="en" sz="1500">
                <a:latin typeface="Calibri"/>
                <a:ea typeface="Calibri"/>
                <a:cs typeface="Calibri"/>
                <a:sym typeface="Calibri"/>
              </a:rPr>
              <a:t>The reason and cause of the attack</a:t>
            </a:r>
            <a:endParaRPr sz="1500">
              <a:latin typeface="Calibri"/>
              <a:ea typeface="Calibri"/>
              <a:cs typeface="Calibri"/>
              <a:sym typeface="Calibri"/>
            </a:endParaRPr>
          </a:p>
          <a:p>
            <a:pPr indent="-323850" lvl="1" marL="914400" rtl="0" algn="l">
              <a:lnSpc>
                <a:spcPct val="100000"/>
              </a:lnSpc>
              <a:spcBef>
                <a:spcPts val="0"/>
              </a:spcBef>
              <a:spcAft>
                <a:spcPts val="0"/>
              </a:spcAft>
              <a:buClr>
                <a:schemeClr val="lt1"/>
              </a:buClr>
              <a:buSzPts val="1500"/>
              <a:buFont typeface="Calibri"/>
              <a:buChar char="○"/>
            </a:pPr>
            <a:r>
              <a:rPr lang="en" sz="1500">
                <a:latin typeface="Calibri"/>
                <a:ea typeface="Calibri"/>
                <a:cs typeface="Calibri"/>
                <a:sym typeface="Calibri"/>
              </a:rPr>
              <a:t>The consequences of the attack on the company</a:t>
            </a:r>
            <a:endParaRPr sz="1500">
              <a:latin typeface="Calibri"/>
              <a:ea typeface="Calibri"/>
              <a:cs typeface="Calibri"/>
              <a:sym typeface="Calibri"/>
            </a:endParaRPr>
          </a:p>
          <a:p>
            <a:pPr indent="-323850" lvl="1" marL="914400" rtl="0" algn="l">
              <a:lnSpc>
                <a:spcPct val="100000"/>
              </a:lnSpc>
              <a:spcBef>
                <a:spcPts val="0"/>
              </a:spcBef>
              <a:spcAft>
                <a:spcPts val="0"/>
              </a:spcAft>
              <a:buClr>
                <a:schemeClr val="lt1"/>
              </a:buClr>
              <a:buSzPts val="1500"/>
              <a:buFont typeface="Calibri"/>
              <a:buChar char="○"/>
            </a:pPr>
            <a:r>
              <a:rPr lang="en" sz="1500">
                <a:latin typeface="Calibri"/>
                <a:ea typeface="Calibri"/>
                <a:cs typeface="Calibri"/>
                <a:sym typeface="Calibri"/>
              </a:rPr>
              <a:t>Ways to control the damage that is caused by the attack and how the company is working on methods to regulate it.</a:t>
            </a:r>
            <a:endParaRPr sz="1500">
              <a:latin typeface="Calibri"/>
              <a:ea typeface="Calibri"/>
              <a:cs typeface="Calibri"/>
              <a:sym typeface="Calibri"/>
            </a:endParaRPr>
          </a:p>
          <a:p>
            <a:pPr indent="-323850" lvl="1" marL="914400" rtl="0" algn="l">
              <a:lnSpc>
                <a:spcPct val="100000"/>
              </a:lnSpc>
              <a:spcBef>
                <a:spcPts val="0"/>
              </a:spcBef>
              <a:spcAft>
                <a:spcPts val="0"/>
              </a:spcAft>
              <a:buClr>
                <a:schemeClr val="lt1"/>
              </a:buClr>
              <a:buSzPts val="1500"/>
              <a:buFont typeface="Calibri"/>
              <a:buChar char="○"/>
            </a:pPr>
            <a:r>
              <a:rPr lang="en" sz="1500">
                <a:latin typeface="Calibri"/>
                <a:ea typeface="Calibri"/>
                <a:cs typeface="Calibri"/>
                <a:sym typeface="Calibri"/>
              </a:rPr>
              <a:t>How to prevent similar attacks in the future.</a:t>
            </a:r>
            <a:endParaRPr sz="1500">
              <a:latin typeface="Calibri"/>
              <a:ea typeface="Calibri"/>
              <a:cs typeface="Calibri"/>
              <a:sym typeface="Calibri"/>
            </a:endParaRPr>
          </a:p>
          <a:p>
            <a:pPr indent="-317500" lvl="1" marL="914400" rtl="0" algn="l">
              <a:spcBef>
                <a:spcPts val="0"/>
              </a:spcBef>
              <a:spcAft>
                <a:spcPts val="0"/>
              </a:spcAft>
              <a:buSzPts val="1400"/>
              <a:buChar char="○"/>
            </a:pPr>
            <a:r>
              <a:t/>
            </a:r>
            <a:endParaRPr/>
          </a:p>
        </p:txBody>
      </p:sp>
      <p:pic>
        <p:nvPicPr>
          <p:cNvPr id="251" name="Google Shape;251;p29"/>
          <p:cNvPicPr preferRelativeResize="0"/>
          <p:nvPr/>
        </p:nvPicPr>
        <p:blipFill>
          <a:blip r:embed="rId3">
            <a:alphaModFix/>
          </a:blip>
          <a:stretch>
            <a:fillRect/>
          </a:stretch>
        </p:blipFill>
        <p:spPr>
          <a:xfrm>
            <a:off x="6068425" y="2324100"/>
            <a:ext cx="2960080" cy="1760700"/>
          </a:xfrm>
          <a:prstGeom prst="rect">
            <a:avLst/>
          </a:prstGeom>
          <a:noFill/>
          <a:ln>
            <a:noFill/>
          </a:ln>
        </p:spPr>
      </p:pic>
      <p:sp>
        <p:nvSpPr>
          <p:cNvPr id="252" name="Google Shape;252;p29"/>
          <p:cNvSpPr txBox="1"/>
          <p:nvPr/>
        </p:nvSpPr>
        <p:spPr>
          <a:xfrm>
            <a:off x="8255400" y="4628500"/>
            <a:ext cx="1090200" cy="2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Fizza</a:t>
            </a:r>
            <a:endParaRPr>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500"/>
                                        <p:tgtEl>
                                          <p:spTgt spid="251"/>
                                        </p:tgtEl>
                                      </p:cBhvr>
                                    </p:animEffect>
                                  </p:childTnLst>
                                </p:cTn>
                              </p:par>
                            </p:childTnLst>
                          </p:cTn>
                        </p:par>
                        <p:par>
                          <p:cTn fill="hold">
                            <p:stCondLst>
                              <p:cond delay="1500"/>
                            </p:stCondLst>
                            <p:childTnLst>
                              <p:par>
                                <p:cTn fill="hold" nodeType="afterEffect" presetClass="entr" presetID="2" presetSubtype="8">
                                  <p:stCondLst>
                                    <p:cond delay="0"/>
                                  </p:stCondLst>
                                  <p:childTnLst>
                                    <p:set>
                                      <p:cBhvr>
                                        <p:cTn dur="1" fill="hold">
                                          <p:stCondLst>
                                            <p:cond delay="0"/>
                                          </p:stCondLst>
                                        </p:cTn>
                                        <p:tgtEl>
                                          <p:spTgt spid="250"/>
                                        </p:tgtEl>
                                        <p:attrNameLst>
                                          <p:attrName>style.visibility</p:attrName>
                                        </p:attrNameLst>
                                      </p:cBhvr>
                                      <p:to>
                                        <p:strVal val="visible"/>
                                      </p:to>
                                    </p:set>
                                    <p:anim calcmode="lin" valueType="num">
                                      <p:cBhvr additive="base">
                                        <p:cTn dur="1000"/>
                                        <p:tgtEl>
                                          <p:spTgt spid="25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30"/>
          <p:cNvSpPr txBox="1"/>
          <p:nvPr>
            <p:ph type="title"/>
          </p:nvPr>
        </p:nvSpPr>
        <p:spPr>
          <a:xfrm>
            <a:off x="628650" y="273844"/>
            <a:ext cx="7886700" cy="994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Respond</a:t>
            </a:r>
            <a:endParaRPr b="1" i="1" sz="2200"/>
          </a:p>
        </p:txBody>
      </p:sp>
      <p:sp>
        <p:nvSpPr>
          <p:cNvPr id="258" name="Google Shape;258;p30"/>
          <p:cNvSpPr txBox="1"/>
          <p:nvPr>
            <p:ph idx="1" type="body"/>
          </p:nvPr>
        </p:nvSpPr>
        <p:spPr>
          <a:xfrm>
            <a:off x="301600" y="1008351"/>
            <a:ext cx="7886700" cy="3818100"/>
          </a:xfrm>
          <a:prstGeom prst="rect">
            <a:avLst/>
          </a:prstGeom>
        </p:spPr>
        <p:txBody>
          <a:bodyPr anchorCtr="0" anchor="t" bIns="34275" lIns="68575" spcFirstLastPara="1" rIns="68575" wrap="square" tIns="34275">
            <a:noAutofit/>
          </a:bodyPr>
          <a:lstStyle/>
          <a:p>
            <a:pPr indent="0" lvl="0" marL="0" rtl="0" algn="l">
              <a:lnSpc>
                <a:spcPct val="100000"/>
              </a:lnSpc>
              <a:spcBef>
                <a:spcPts val="0"/>
              </a:spcBef>
              <a:spcAft>
                <a:spcPts val="0"/>
              </a:spcAft>
              <a:buNone/>
            </a:pPr>
            <a:r>
              <a:rPr b="1" i="1" lang="en" sz="1600">
                <a:latin typeface="Calibri"/>
                <a:ea typeface="Calibri"/>
                <a:cs typeface="Calibri"/>
                <a:sym typeface="Calibri"/>
              </a:rPr>
              <a:t>What to communicate</a:t>
            </a:r>
            <a:r>
              <a:rPr b="1" i="1" lang="en" sz="1600">
                <a:latin typeface="Calibri"/>
                <a:ea typeface="Calibri"/>
                <a:cs typeface="Calibri"/>
                <a:sym typeface="Calibri"/>
              </a:rPr>
              <a:t>? (public)</a:t>
            </a:r>
            <a:endParaRPr b="1" i="1" sz="1600">
              <a:latin typeface="Calibri"/>
              <a:ea typeface="Calibri"/>
              <a:cs typeface="Calibri"/>
              <a:sym typeface="Calibri"/>
            </a:endParaRPr>
          </a:p>
          <a:p>
            <a:pPr indent="0" lvl="0" marL="0" rtl="0" algn="l">
              <a:lnSpc>
                <a:spcPct val="100000"/>
              </a:lnSpc>
              <a:spcBef>
                <a:spcPts val="0"/>
              </a:spcBef>
              <a:spcAft>
                <a:spcPts val="0"/>
              </a:spcAft>
              <a:buNone/>
            </a:pPr>
            <a:r>
              <a:t/>
            </a:r>
            <a:endParaRPr b="1" i="1" sz="1600">
              <a:latin typeface="Calibri"/>
              <a:ea typeface="Calibri"/>
              <a:cs typeface="Calibri"/>
              <a:sym typeface="Calibri"/>
            </a:endParaRPr>
          </a:p>
          <a:p>
            <a:pPr indent="-330200" lvl="0" marL="457200" rtl="0" algn="l">
              <a:lnSpc>
                <a:spcPct val="100000"/>
              </a:lnSpc>
              <a:spcBef>
                <a:spcPts val="0"/>
              </a:spcBef>
              <a:spcAft>
                <a:spcPts val="0"/>
              </a:spcAft>
              <a:buClr>
                <a:srgbClr val="FFFFFF"/>
              </a:buClr>
              <a:buSzPts val="1600"/>
              <a:buFont typeface="Calibri"/>
              <a:buChar char="●"/>
            </a:pPr>
            <a:r>
              <a:rPr lang="en" sz="1600">
                <a:latin typeface="Calibri"/>
                <a:ea typeface="Calibri"/>
                <a:cs typeface="Calibri"/>
                <a:sym typeface="Calibri"/>
              </a:rPr>
              <a:t>Message to be conveyed to the public</a:t>
            </a:r>
            <a:endParaRPr sz="1600">
              <a:latin typeface="Calibri"/>
              <a:ea typeface="Calibri"/>
              <a:cs typeface="Calibri"/>
              <a:sym typeface="Calibri"/>
            </a:endParaRPr>
          </a:p>
          <a:p>
            <a:pPr indent="-330200" lvl="1" marL="914400" rtl="0" algn="l">
              <a:lnSpc>
                <a:spcPct val="100000"/>
              </a:lnSpc>
              <a:spcBef>
                <a:spcPts val="0"/>
              </a:spcBef>
              <a:spcAft>
                <a:spcPts val="0"/>
              </a:spcAft>
              <a:buClr>
                <a:srgbClr val="FFFFFF"/>
              </a:buClr>
              <a:buSzPts val="1600"/>
              <a:buFont typeface="Calibri"/>
              <a:buChar char="○"/>
            </a:pPr>
            <a:r>
              <a:rPr lang="en" sz="1600">
                <a:latin typeface="Calibri"/>
                <a:ea typeface="Calibri"/>
                <a:cs typeface="Calibri"/>
                <a:sym typeface="Calibri"/>
              </a:rPr>
              <a:t>What the attack was and how it affected the business</a:t>
            </a:r>
            <a:endParaRPr sz="1600">
              <a:latin typeface="Calibri"/>
              <a:ea typeface="Calibri"/>
              <a:cs typeface="Calibri"/>
              <a:sym typeface="Calibri"/>
            </a:endParaRPr>
          </a:p>
          <a:p>
            <a:pPr indent="-330200" lvl="1" marL="914400" rtl="0" algn="l">
              <a:lnSpc>
                <a:spcPct val="100000"/>
              </a:lnSpc>
              <a:spcBef>
                <a:spcPts val="0"/>
              </a:spcBef>
              <a:spcAft>
                <a:spcPts val="0"/>
              </a:spcAft>
              <a:buClr>
                <a:srgbClr val="FFFFFF"/>
              </a:buClr>
              <a:buSzPts val="1600"/>
              <a:buFont typeface="Calibri"/>
              <a:buChar char="○"/>
            </a:pPr>
            <a:r>
              <a:rPr lang="en" sz="1600">
                <a:latin typeface="Calibri"/>
                <a:ea typeface="Calibri"/>
                <a:cs typeface="Calibri"/>
                <a:sym typeface="Calibri"/>
              </a:rPr>
              <a:t>What measures have been taken and </a:t>
            </a:r>
            <a:endParaRPr sz="1600">
              <a:latin typeface="Calibri"/>
              <a:ea typeface="Calibri"/>
              <a:cs typeface="Calibri"/>
              <a:sym typeface="Calibri"/>
            </a:endParaRPr>
          </a:p>
          <a:p>
            <a:pPr indent="0" lvl="0" marL="914400" rtl="0" algn="l">
              <a:lnSpc>
                <a:spcPct val="100000"/>
              </a:lnSpc>
              <a:spcBef>
                <a:spcPts val="0"/>
              </a:spcBef>
              <a:spcAft>
                <a:spcPts val="0"/>
              </a:spcAft>
              <a:buNone/>
            </a:pPr>
            <a:r>
              <a:rPr lang="en" sz="1600">
                <a:latin typeface="Calibri"/>
                <a:ea typeface="Calibri"/>
                <a:cs typeface="Calibri"/>
                <a:sym typeface="Calibri"/>
              </a:rPr>
              <a:t>assurance of prevention in regards to future incidents</a:t>
            </a:r>
            <a:endParaRPr sz="1600">
              <a:latin typeface="Calibri"/>
              <a:ea typeface="Calibri"/>
              <a:cs typeface="Calibri"/>
              <a:sym typeface="Calibri"/>
            </a:endParaRPr>
          </a:p>
          <a:p>
            <a:pPr indent="-330200" lvl="1" marL="914400" rtl="0" algn="l">
              <a:lnSpc>
                <a:spcPct val="100000"/>
              </a:lnSpc>
              <a:spcBef>
                <a:spcPts val="0"/>
              </a:spcBef>
              <a:spcAft>
                <a:spcPts val="0"/>
              </a:spcAft>
              <a:buClr>
                <a:srgbClr val="FFFFFF"/>
              </a:buClr>
              <a:buSzPts val="1600"/>
              <a:buFont typeface="Calibri"/>
              <a:buChar char="○"/>
            </a:pPr>
            <a:r>
              <a:rPr lang="en" sz="1600">
                <a:latin typeface="Calibri"/>
                <a:ea typeface="Calibri"/>
                <a:cs typeface="Calibri"/>
                <a:sym typeface="Calibri"/>
              </a:rPr>
              <a:t>Timeline of recovery process</a:t>
            </a:r>
            <a:endParaRPr sz="1600">
              <a:latin typeface="Calibri"/>
              <a:ea typeface="Calibri"/>
              <a:cs typeface="Calibri"/>
              <a:sym typeface="Calibri"/>
            </a:endParaRPr>
          </a:p>
          <a:p>
            <a:pPr indent="-330200" lvl="1" marL="914400" rtl="0" algn="l">
              <a:lnSpc>
                <a:spcPct val="100000"/>
              </a:lnSpc>
              <a:spcBef>
                <a:spcPts val="0"/>
              </a:spcBef>
              <a:spcAft>
                <a:spcPts val="0"/>
              </a:spcAft>
              <a:buClr>
                <a:srgbClr val="FFFFFF"/>
              </a:buClr>
              <a:buSzPts val="1600"/>
              <a:buFont typeface="Calibri"/>
              <a:buChar char="○"/>
            </a:pPr>
            <a:r>
              <a:rPr lang="en" sz="1600">
                <a:latin typeface="Calibri"/>
                <a:ea typeface="Calibri"/>
                <a:cs typeface="Calibri"/>
                <a:sym typeface="Calibri"/>
              </a:rPr>
              <a:t>Lasting damage to company and/or customers</a:t>
            </a:r>
            <a:endParaRPr sz="1600">
              <a:latin typeface="Calibri"/>
              <a:ea typeface="Calibri"/>
              <a:cs typeface="Calibri"/>
              <a:sym typeface="Calibri"/>
            </a:endParaRPr>
          </a:p>
          <a:p>
            <a:pPr indent="0" lvl="0" marL="914400" rtl="0" algn="l">
              <a:lnSpc>
                <a:spcPct val="100000"/>
              </a:lnSpc>
              <a:spcBef>
                <a:spcPts val="0"/>
              </a:spcBef>
              <a:spcAft>
                <a:spcPts val="0"/>
              </a:spcAft>
              <a:buNone/>
            </a:pPr>
            <a:r>
              <a:rPr lang="en" sz="1600">
                <a:latin typeface="Calibri"/>
                <a:ea typeface="Calibri"/>
                <a:cs typeface="Calibri"/>
                <a:sym typeface="Calibri"/>
              </a:rPr>
              <a:t>and possible compensation routes (concisely)</a:t>
            </a:r>
            <a:endParaRPr sz="1600">
              <a:latin typeface="Calibri"/>
              <a:ea typeface="Calibri"/>
              <a:cs typeface="Calibri"/>
              <a:sym typeface="Calibri"/>
            </a:endParaRPr>
          </a:p>
          <a:p>
            <a:pPr indent="0" lvl="0" marL="914400" rtl="0" algn="l">
              <a:lnSpc>
                <a:spcPct val="100000"/>
              </a:lnSpc>
              <a:spcBef>
                <a:spcPts val="0"/>
              </a:spcBef>
              <a:spcAft>
                <a:spcPts val="0"/>
              </a:spcAft>
              <a:buNone/>
            </a:pPr>
            <a:r>
              <a:t/>
            </a:r>
            <a:endParaRPr sz="1600">
              <a:latin typeface="Calibri"/>
              <a:ea typeface="Calibri"/>
              <a:cs typeface="Calibri"/>
              <a:sym typeface="Calibri"/>
            </a:endParaRPr>
          </a:p>
          <a:p>
            <a:pPr indent="-330200" lvl="0" marL="457200" rtl="0" algn="l">
              <a:lnSpc>
                <a:spcPct val="100000"/>
              </a:lnSpc>
              <a:spcBef>
                <a:spcPts val="0"/>
              </a:spcBef>
              <a:spcAft>
                <a:spcPts val="0"/>
              </a:spcAft>
              <a:buClr>
                <a:srgbClr val="FFFFFF"/>
              </a:buClr>
              <a:buSzPts val="1600"/>
              <a:buFont typeface="Calibri"/>
              <a:buChar char="●"/>
            </a:pPr>
            <a:r>
              <a:rPr lang="en" sz="1600">
                <a:latin typeface="Calibri"/>
                <a:ea typeface="Calibri"/>
                <a:cs typeface="Calibri"/>
                <a:sym typeface="Calibri"/>
              </a:rPr>
              <a:t>What to avoid while addressing the public</a:t>
            </a:r>
            <a:endParaRPr sz="1600">
              <a:latin typeface="Calibri"/>
              <a:ea typeface="Calibri"/>
              <a:cs typeface="Calibri"/>
              <a:sym typeface="Calibri"/>
            </a:endParaRPr>
          </a:p>
          <a:p>
            <a:pPr indent="-330200" lvl="1" marL="914400" rtl="0" algn="l">
              <a:lnSpc>
                <a:spcPct val="100000"/>
              </a:lnSpc>
              <a:spcBef>
                <a:spcPts val="0"/>
              </a:spcBef>
              <a:spcAft>
                <a:spcPts val="0"/>
              </a:spcAft>
              <a:buClr>
                <a:srgbClr val="FFFFFF"/>
              </a:buClr>
              <a:buSzPts val="1600"/>
              <a:buFont typeface="Calibri"/>
              <a:buChar char="○"/>
            </a:pPr>
            <a:r>
              <a:rPr lang="en" sz="1600">
                <a:latin typeface="Calibri"/>
                <a:ea typeface="Calibri"/>
                <a:cs typeface="Calibri"/>
                <a:sym typeface="Calibri"/>
              </a:rPr>
              <a:t>Avoid including industry jargon while maintaining central focus of message</a:t>
            </a:r>
            <a:endParaRPr sz="1600">
              <a:latin typeface="Calibri"/>
              <a:ea typeface="Calibri"/>
              <a:cs typeface="Calibri"/>
              <a:sym typeface="Calibri"/>
            </a:endParaRPr>
          </a:p>
          <a:p>
            <a:pPr indent="-330200" lvl="1" marL="914400" rtl="0" algn="l">
              <a:lnSpc>
                <a:spcPct val="100000"/>
              </a:lnSpc>
              <a:spcBef>
                <a:spcPts val="0"/>
              </a:spcBef>
              <a:spcAft>
                <a:spcPts val="0"/>
              </a:spcAft>
              <a:buClr>
                <a:srgbClr val="FFFFFF"/>
              </a:buClr>
              <a:buSzPts val="1600"/>
              <a:buFont typeface="Calibri"/>
              <a:buChar char="○"/>
            </a:pPr>
            <a:r>
              <a:rPr lang="en" sz="1600">
                <a:latin typeface="Calibri"/>
                <a:ea typeface="Calibri"/>
                <a:cs typeface="Calibri"/>
                <a:sym typeface="Calibri"/>
              </a:rPr>
              <a:t>Minimize inclusion of information that might cause panic</a:t>
            </a:r>
            <a:endParaRPr sz="1600">
              <a:latin typeface="Calibri"/>
              <a:ea typeface="Calibri"/>
              <a:cs typeface="Calibri"/>
              <a:sym typeface="Calibri"/>
            </a:endParaRPr>
          </a:p>
          <a:p>
            <a:pPr indent="-330200" lvl="1" marL="914400" rtl="0" algn="l">
              <a:lnSpc>
                <a:spcPct val="100000"/>
              </a:lnSpc>
              <a:spcBef>
                <a:spcPts val="0"/>
              </a:spcBef>
              <a:spcAft>
                <a:spcPts val="0"/>
              </a:spcAft>
              <a:buClr>
                <a:srgbClr val="FFFFFF"/>
              </a:buClr>
              <a:buSzPts val="1600"/>
              <a:buFont typeface="Calibri"/>
              <a:buChar char="○"/>
            </a:pPr>
            <a:r>
              <a:rPr lang="en" sz="1600">
                <a:latin typeface="Calibri"/>
                <a:ea typeface="Calibri"/>
                <a:cs typeface="Calibri"/>
                <a:sym typeface="Calibri"/>
              </a:rPr>
              <a:t>Delaying the response</a:t>
            </a:r>
            <a:endParaRPr sz="1600">
              <a:latin typeface="Calibri"/>
              <a:ea typeface="Calibri"/>
              <a:cs typeface="Calibri"/>
              <a:sym typeface="Calibri"/>
            </a:endParaRPr>
          </a:p>
          <a:p>
            <a:pPr indent="0" lvl="0" marL="0" rtl="0" algn="l">
              <a:lnSpc>
                <a:spcPct val="100000"/>
              </a:lnSpc>
              <a:spcBef>
                <a:spcPts val="0"/>
              </a:spcBef>
              <a:spcAft>
                <a:spcPts val="0"/>
              </a:spcAft>
              <a:buNone/>
            </a:pPr>
            <a:r>
              <a:t/>
            </a:r>
            <a:endParaRPr sz="1600">
              <a:latin typeface="Calibri"/>
              <a:ea typeface="Calibri"/>
              <a:cs typeface="Calibri"/>
              <a:sym typeface="Calibri"/>
            </a:endParaRPr>
          </a:p>
          <a:p>
            <a:pPr indent="0" lvl="0" marL="0" rtl="0" algn="l">
              <a:lnSpc>
                <a:spcPct val="100000"/>
              </a:lnSpc>
              <a:spcBef>
                <a:spcPts val="0"/>
              </a:spcBef>
              <a:spcAft>
                <a:spcPts val="0"/>
              </a:spcAft>
              <a:buNone/>
            </a:pPr>
            <a:r>
              <a:rPr lang="en" sz="1600">
                <a:latin typeface="Calibri"/>
                <a:ea typeface="Calibri"/>
                <a:cs typeface="Calibri"/>
                <a:sym typeface="Calibri"/>
              </a:rPr>
              <a:t>Amose</a:t>
            </a:r>
            <a:endParaRPr sz="1600">
              <a:latin typeface="Calibri"/>
              <a:ea typeface="Calibri"/>
              <a:cs typeface="Calibri"/>
              <a:sym typeface="Calibri"/>
            </a:endParaRPr>
          </a:p>
          <a:p>
            <a:pPr indent="0" lvl="0" marL="0" rtl="0" algn="l">
              <a:lnSpc>
                <a:spcPct val="100000"/>
              </a:lnSpc>
              <a:spcBef>
                <a:spcPts val="0"/>
              </a:spcBef>
              <a:spcAft>
                <a:spcPts val="0"/>
              </a:spcAft>
              <a:buNone/>
            </a:pPr>
            <a:r>
              <a:t/>
            </a:r>
            <a:endParaRPr sz="1600">
              <a:latin typeface="Calibri"/>
              <a:ea typeface="Calibri"/>
              <a:cs typeface="Calibri"/>
              <a:sym typeface="Calibri"/>
            </a:endParaRPr>
          </a:p>
        </p:txBody>
      </p:sp>
      <p:pic>
        <p:nvPicPr>
          <p:cNvPr id="259" name="Google Shape;259;p30"/>
          <p:cNvPicPr preferRelativeResize="0"/>
          <p:nvPr/>
        </p:nvPicPr>
        <p:blipFill>
          <a:blip r:embed="rId3">
            <a:alphaModFix/>
          </a:blip>
          <a:stretch>
            <a:fillRect/>
          </a:stretch>
        </p:blipFill>
        <p:spPr>
          <a:xfrm>
            <a:off x="6125975" y="845125"/>
            <a:ext cx="2500224" cy="27684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31"/>
          <p:cNvSpPr txBox="1"/>
          <p:nvPr>
            <p:ph type="title"/>
          </p:nvPr>
        </p:nvSpPr>
        <p:spPr>
          <a:xfrm>
            <a:off x="628650" y="135098"/>
            <a:ext cx="7886700" cy="7098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Recover</a:t>
            </a:r>
            <a:endParaRPr b="1" i="1" sz="2200"/>
          </a:p>
        </p:txBody>
      </p:sp>
      <p:sp>
        <p:nvSpPr>
          <p:cNvPr id="265" name="Google Shape;265;p31"/>
          <p:cNvSpPr txBox="1"/>
          <p:nvPr>
            <p:ph idx="1" type="body"/>
          </p:nvPr>
        </p:nvSpPr>
        <p:spPr>
          <a:xfrm>
            <a:off x="628650" y="844900"/>
            <a:ext cx="7886700" cy="3787800"/>
          </a:xfrm>
          <a:prstGeom prst="rect">
            <a:avLst/>
          </a:prstGeom>
        </p:spPr>
        <p:txBody>
          <a:bodyPr anchorCtr="0" anchor="t" bIns="34275" lIns="68575" spcFirstLastPara="1" rIns="68575" wrap="square" tIns="34275">
            <a:noAutofit/>
          </a:bodyPr>
          <a:lstStyle/>
          <a:p>
            <a:pPr indent="0" lvl="0" marL="457200" rtl="0" algn="l">
              <a:lnSpc>
                <a:spcPct val="200000"/>
              </a:lnSpc>
              <a:spcBef>
                <a:spcPts val="0"/>
              </a:spcBef>
              <a:spcAft>
                <a:spcPts val="0"/>
              </a:spcAft>
              <a:buNone/>
            </a:pPr>
            <a:r>
              <a:rPr b="1" lang="en" sz="1600">
                <a:solidFill>
                  <a:srgbClr val="FFFFFF"/>
                </a:solidFill>
                <a:latin typeface="Calibri"/>
                <a:ea typeface="Calibri"/>
                <a:cs typeface="Calibri"/>
                <a:sym typeface="Calibri"/>
              </a:rPr>
              <a:t>How do you recover from it? </a:t>
            </a:r>
            <a:endParaRPr sz="1600">
              <a:solidFill>
                <a:srgbClr val="FFFFFF"/>
              </a:solidFill>
              <a:latin typeface="Calibri"/>
              <a:ea typeface="Calibri"/>
              <a:cs typeface="Calibri"/>
              <a:sym typeface="Calibri"/>
            </a:endParaRPr>
          </a:p>
          <a:p>
            <a:pPr indent="-330200" lvl="0" marL="457200" rtl="0" algn="l">
              <a:lnSpc>
                <a:spcPct val="200000"/>
              </a:lnSpc>
              <a:spcBef>
                <a:spcPts val="800"/>
              </a:spcBef>
              <a:spcAft>
                <a:spcPts val="0"/>
              </a:spcAft>
              <a:buClr>
                <a:srgbClr val="FFFFFF"/>
              </a:buClr>
              <a:buSzPts val="1600"/>
              <a:buFont typeface="Calibri"/>
              <a:buChar char="●"/>
            </a:pPr>
            <a:r>
              <a:rPr lang="en" sz="1600">
                <a:latin typeface="Calibri"/>
                <a:ea typeface="Calibri"/>
                <a:cs typeface="Calibri"/>
                <a:sym typeface="Calibri"/>
              </a:rPr>
              <a:t>Implement essential policies in order to recover the stolen data</a:t>
            </a:r>
            <a:endParaRPr sz="1600">
              <a:latin typeface="Calibri"/>
              <a:ea typeface="Calibri"/>
              <a:cs typeface="Calibri"/>
              <a:sym typeface="Calibri"/>
            </a:endParaRPr>
          </a:p>
          <a:p>
            <a:pPr indent="-330200" lvl="0" marL="457200" rtl="0" algn="l">
              <a:lnSpc>
                <a:spcPct val="200000"/>
              </a:lnSpc>
              <a:spcBef>
                <a:spcPts val="800"/>
              </a:spcBef>
              <a:spcAft>
                <a:spcPts val="0"/>
              </a:spcAft>
              <a:buClr>
                <a:srgbClr val="FFFFFF"/>
              </a:buClr>
              <a:buSzPts val="1600"/>
              <a:buFont typeface="Calibri"/>
              <a:buChar char="●"/>
            </a:pPr>
            <a:r>
              <a:rPr lang="en" sz="1600">
                <a:latin typeface="Calibri"/>
                <a:ea typeface="Calibri"/>
                <a:cs typeface="Calibri"/>
                <a:sym typeface="Calibri"/>
              </a:rPr>
              <a:t>Limited access to critical infrastructures </a:t>
            </a:r>
            <a:endParaRPr sz="1600">
              <a:solidFill>
                <a:srgbClr val="FFFFFF"/>
              </a:solidFill>
              <a:latin typeface="Calibri"/>
              <a:ea typeface="Calibri"/>
              <a:cs typeface="Calibri"/>
              <a:sym typeface="Calibri"/>
            </a:endParaRPr>
          </a:p>
          <a:p>
            <a:pPr indent="-330200" lvl="0" marL="457200" rtl="0" algn="l">
              <a:lnSpc>
                <a:spcPct val="200000"/>
              </a:lnSpc>
              <a:spcBef>
                <a:spcPts val="800"/>
              </a:spcBef>
              <a:spcAft>
                <a:spcPts val="0"/>
              </a:spcAft>
              <a:buClr>
                <a:srgbClr val="FFFFFF"/>
              </a:buClr>
              <a:buSzPts val="1600"/>
              <a:buFont typeface="Calibri"/>
              <a:buChar char="●"/>
            </a:pPr>
            <a:r>
              <a:rPr lang="en" sz="1600">
                <a:solidFill>
                  <a:srgbClr val="FFFFFF"/>
                </a:solidFill>
                <a:latin typeface="Calibri"/>
                <a:ea typeface="Calibri"/>
                <a:cs typeface="Calibri"/>
                <a:sym typeface="Calibri"/>
              </a:rPr>
              <a:t>Implement a training program to educate employees and vendors </a:t>
            </a:r>
            <a:endParaRPr sz="1600">
              <a:solidFill>
                <a:srgbClr val="FFFFFF"/>
              </a:solidFill>
              <a:latin typeface="Calibri"/>
              <a:ea typeface="Calibri"/>
              <a:cs typeface="Calibri"/>
              <a:sym typeface="Calibri"/>
            </a:endParaRPr>
          </a:p>
          <a:p>
            <a:pPr indent="-330200" lvl="0" marL="457200" rtl="0" algn="l">
              <a:lnSpc>
                <a:spcPct val="200000"/>
              </a:lnSpc>
              <a:spcBef>
                <a:spcPts val="0"/>
              </a:spcBef>
              <a:spcAft>
                <a:spcPts val="0"/>
              </a:spcAft>
              <a:buClr>
                <a:srgbClr val="FFFFFF"/>
              </a:buClr>
              <a:buSzPts val="1600"/>
              <a:buFont typeface="Calibri"/>
              <a:buChar char="●"/>
            </a:pPr>
            <a:r>
              <a:rPr lang="en" sz="1600">
                <a:solidFill>
                  <a:srgbClr val="FFFFFF"/>
                </a:solidFill>
                <a:latin typeface="Calibri"/>
                <a:ea typeface="Calibri"/>
                <a:cs typeface="Calibri"/>
                <a:sym typeface="Calibri"/>
              </a:rPr>
              <a:t>Conduct exit interviews to detect  threat </a:t>
            </a:r>
            <a:endParaRPr sz="1600">
              <a:solidFill>
                <a:srgbClr val="FFFFFF"/>
              </a:solidFill>
              <a:latin typeface="Calibri"/>
              <a:ea typeface="Calibri"/>
              <a:cs typeface="Calibri"/>
              <a:sym typeface="Calibri"/>
            </a:endParaRPr>
          </a:p>
          <a:p>
            <a:pPr indent="-330200" lvl="0" marL="457200" rtl="0" algn="l">
              <a:lnSpc>
                <a:spcPct val="200000"/>
              </a:lnSpc>
              <a:spcBef>
                <a:spcPts val="0"/>
              </a:spcBef>
              <a:spcAft>
                <a:spcPts val="0"/>
              </a:spcAft>
              <a:buClr>
                <a:srgbClr val="FFFFFF"/>
              </a:buClr>
              <a:buSzPts val="1600"/>
              <a:buFont typeface="Calibri"/>
              <a:buChar char="●"/>
            </a:pPr>
            <a:r>
              <a:rPr lang="en" sz="1600">
                <a:solidFill>
                  <a:srgbClr val="FFFFFF"/>
                </a:solidFill>
                <a:latin typeface="Calibri"/>
                <a:ea typeface="Calibri"/>
                <a:cs typeface="Calibri"/>
                <a:sym typeface="Calibri"/>
              </a:rPr>
              <a:t>Periodical evaluation  of the risk associated with various vendors </a:t>
            </a:r>
            <a:endParaRPr sz="1600">
              <a:solidFill>
                <a:srgbClr val="FFFFFF"/>
              </a:solidFill>
              <a:latin typeface="Calibri"/>
              <a:ea typeface="Calibri"/>
              <a:cs typeface="Calibri"/>
              <a:sym typeface="Calibri"/>
            </a:endParaRPr>
          </a:p>
          <a:p>
            <a:pPr indent="-330200" lvl="0" marL="457200" rtl="0" algn="l">
              <a:lnSpc>
                <a:spcPct val="200000"/>
              </a:lnSpc>
              <a:spcBef>
                <a:spcPts val="0"/>
              </a:spcBef>
              <a:spcAft>
                <a:spcPts val="0"/>
              </a:spcAft>
              <a:buClr>
                <a:srgbClr val="FFFFFF"/>
              </a:buClr>
              <a:buSzPts val="1600"/>
              <a:buFont typeface="Calibri"/>
              <a:buChar char="●"/>
            </a:pPr>
            <a:r>
              <a:rPr lang="en" sz="1600">
                <a:solidFill>
                  <a:srgbClr val="FFFFFF"/>
                </a:solidFill>
                <a:latin typeface="Calibri"/>
                <a:ea typeface="Calibri"/>
                <a:cs typeface="Calibri"/>
                <a:sym typeface="Calibri"/>
              </a:rPr>
              <a:t>Switch to cloud-based applications and file services that are managed by the company</a:t>
            </a:r>
            <a:endParaRPr sz="1600">
              <a:solidFill>
                <a:srgbClr val="FFFFFF"/>
              </a:solidFill>
              <a:latin typeface="Calibri"/>
              <a:ea typeface="Calibri"/>
              <a:cs typeface="Calibri"/>
              <a:sym typeface="Calibri"/>
            </a:endParaRPr>
          </a:p>
        </p:txBody>
      </p:sp>
      <p:pic>
        <p:nvPicPr>
          <p:cNvPr id="266" name="Google Shape;266;p31"/>
          <p:cNvPicPr preferRelativeResize="0"/>
          <p:nvPr/>
        </p:nvPicPr>
        <p:blipFill>
          <a:blip r:embed="rId3">
            <a:alphaModFix/>
          </a:blip>
          <a:stretch>
            <a:fillRect/>
          </a:stretch>
        </p:blipFill>
        <p:spPr>
          <a:xfrm>
            <a:off x="6449145" y="844900"/>
            <a:ext cx="2066201" cy="1376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70" name="Shape 270"/>
        <p:cNvGrpSpPr/>
        <p:nvPr/>
      </p:nvGrpSpPr>
      <p:grpSpPr>
        <a:xfrm>
          <a:off x="0" y="0"/>
          <a:ext cx="0" cy="0"/>
          <a:chOff x="0" y="0"/>
          <a:chExt cx="0" cy="0"/>
        </a:xfrm>
      </p:grpSpPr>
    </p:spTree>
  </p:cSld>
  <p:clrMapOvr>
    <a:masterClrMapping/>
  </p:clrMapOvr>
  <mc:AlternateContent>
    <mc:Choice Requires="p14">
      <p:transition spd="slow" p14:dur="1000">
        <p:push dir="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5299250" y="543575"/>
            <a:ext cx="2646300" cy="5850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b="1" i="1" lang="en"/>
              <a:t>Team Roles</a:t>
            </a:r>
            <a:endParaRPr b="1" i="1"/>
          </a:p>
        </p:txBody>
      </p:sp>
      <p:pic>
        <p:nvPicPr>
          <p:cNvPr id="146" name="Google Shape;146;p15"/>
          <p:cNvPicPr preferRelativeResize="0"/>
          <p:nvPr/>
        </p:nvPicPr>
        <p:blipFill>
          <a:blip r:embed="rId3">
            <a:alphaModFix/>
          </a:blip>
          <a:stretch>
            <a:fillRect/>
          </a:stretch>
        </p:blipFill>
        <p:spPr>
          <a:xfrm>
            <a:off x="4449775" y="968975"/>
            <a:ext cx="4345251" cy="4345251"/>
          </a:xfrm>
          <a:prstGeom prst="rect">
            <a:avLst/>
          </a:prstGeom>
          <a:noFill/>
          <a:ln>
            <a:noFill/>
          </a:ln>
        </p:spPr>
      </p:pic>
      <p:pic>
        <p:nvPicPr>
          <p:cNvPr id="147" name="Google Shape;147;p15"/>
          <p:cNvPicPr preferRelativeResize="0"/>
          <p:nvPr/>
        </p:nvPicPr>
        <p:blipFill>
          <a:blip r:embed="rId4">
            <a:alphaModFix/>
          </a:blip>
          <a:stretch>
            <a:fillRect/>
          </a:stretch>
        </p:blipFill>
        <p:spPr>
          <a:xfrm>
            <a:off x="743175" y="156000"/>
            <a:ext cx="2299326" cy="4798574"/>
          </a:xfrm>
          <a:prstGeom prst="rect">
            <a:avLst/>
          </a:prstGeom>
          <a:noFill/>
          <a:ln>
            <a:noFill/>
          </a:ln>
        </p:spPr>
      </p:pic>
      <p:sp>
        <p:nvSpPr>
          <p:cNvPr id="148" name="Google Shape;148;p15"/>
          <p:cNvSpPr txBox="1"/>
          <p:nvPr>
            <p:ph idx="1" type="body"/>
          </p:nvPr>
        </p:nvSpPr>
        <p:spPr>
          <a:xfrm>
            <a:off x="329838" y="543575"/>
            <a:ext cx="3126000" cy="4987500"/>
          </a:xfrm>
          <a:prstGeom prst="rect">
            <a:avLst/>
          </a:prstGeom>
        </p:spPr>
        <p:txBody>
          <a:bodyPr anchorCtr="0" anchor="t" bIns="34275" lIns="68575" spcFirstLastPara="1" rIns="68575" wrap="square" tIns="34275">
            <a:noAutofit/>
          </a:bodyPr>
          <a:lstStyle/>
          <a:p>
            <a:pPr indent="0" lvl="0" marL="0" rtl="0" algn="ctr">
              <a:lnSpc>
                <a:spcPct val="100000"/>
              </a:lnSpc>
              <a:spcBef>
                <a:spcPts val="0"/>
              </a:spcBef>
              <a:spcAft>
                <a:spcPts val="0"/>
              </a:spcAft>
              <a:buNone/>
            </a:pPr>
            <a:r>
              <a:rPr b="1" lang="en" sz="1200">
                <a:solidFill>
                  <a:srgbClr val="E7E6E6"/>
                </a:solidFill>
                <a:latin typeface="Calibri"/>
                <a:ea typeface="Calibri"/>
                <a:cs typeface="Calibri"/>
                <a:sym typeface="Calibri"/>
              </a:rPr>
              <a:t>Sangey Lama</a:t>
            </a:r>
            <a:endParaRPr b="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i="1" lang="en" sz="1200">
                <a:solidFill>
                  <a:srgbClr val="E7E6E6"/>
                </a:solidFill>
                <a:latin typeface="Calibri"/>
                <a:ea typeface="Calibri"/>
                <a:cs typeface="Calibri"/>
                <a:sym typeface="Calibri"/>
              </a:rPr>
              <a:t>Information Security Officer (ISO)</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b="1" lang="en" sz="1200">
                <a:solidFill>
                  <a:srgbClr val="E7E6E6"/>
                </a:solidFill>
                <a:latin typeface="Calibri"/>
                <a:ea typeface="Calibri"/>
                <a:cs typeface="Calibri"/>
                <a:sym typeface="Calibri"/>
              </a:rPr>
              <a:t>Resha Ramcharan</a:t>
            </a:r>
            <a:endParaRPr b="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i="1" lang="en" sz="1200">
                <a:solidFill>
                  <a:srgbClr val="E7E6E6"/>
                </a:solidFill>
                <a:latin typeface="Calibri"/>
                <a:ea typeface="Calibri"/>
                <a:cs typeface="Calibri"/>
                <a:sym typeface="Calibri"/>
              </a:rPr>
              <a:t>IT Risk Analyst</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b="1" lang="en" sz="1200">
                <a:solidFill>
                  <a:srgbClr val="E7E6E6"/>
                </a:solidFill>
                <a:latin typeface="Calibri"/>
                <a:ea typeface="Calibri"/>
                <a:cs typeface="Calibri"/>
                <a:sym typeface="Calibri"/>
              </a:rPr>
              <a:t>Raj Rana</a:t>
            </a:r>
            <a:endParaRPr b="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i="1" lang="en" sz="1200">
                <a:solidFill>
                  <a:srgbClr val="E7E6E6"/>
                </a:solidFill>
                <a:latin typeface="Calibri"/>
                <a:ea typeface="Calibri"/>
                <a:cs typeface="Calibri"/>
                <a:sym typeface="Calibri"/>
              </a:rPr>
              <a:t>IT Risk Analyst</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b="1" lang="en" sz="1200">
                <a:solidFill>
                  <a:srgbClr val="E7E6E6"/>
                </a:solidFill>
                <a:latin typeface="Calibri"/>
                <a:ea typeface="Calibri"/>
                <a:cs typeface="Calibri"/>
                <a:sym typeface="Calibri"/>
              </a:rPr>
              <a:t>Dylan Rambarran</a:t>
            </a:r>
            <a:endParaRPr b="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i="1" lang="en" sz="1200">
                <a:solidFill>
                  <a:srgbClr val="E7E6E6"/>
                </a:solidFill>
                <a:latin typeface="Calibri"/>
                <a:ea typeface="Calibri"/>
                <a:cs typeface="Calibri"/>
                <a:sym typeface="Calibri"/>
              </a:rPr>
              <a:t>Cyber Threat Analyst</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b="1" lang="en" sz="1200">
                <a:solidFill>
                  <a:srgbClr val="E7E6E6"/>
                </a:solidFill>
                <a:latin typeface="Calibri"/>
                <a:ea typeface="Calibri"/>
                <a:cs typeface="Calibri"/>
                <a:sym typeface="Calibri"/>
              </a:rPr>
              <a:t>Grissel Lopez</a:t>
            </a:r>
            <a:endParaRPr b="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i="1" lang="en" sz="1200">
                <a:solidFill>
                  <a:srgbClr val="E7E6E6"/>
                </a:solidFill>
                <a:latin typeface="Calibri"/>
                <a:ea typeface="Calibri"/>
                <a:cs typeface="Calibri"/>
                <a:sym typeface="Calibri"/>
              </a:rPr>
              <a:t>Behavioral Analyst</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b="1" lang="en" sz="1200">
                <a:solidFill>
                  <a:srgbClr val="E7E6E6"/>
                </a:solidFill>
                <a:latin typeface="Calibri"/>
                <a:ea typeface="Calibri"/>
                <a:cs typeface="Calibri"/>
                <a:sym typeface="Calibri"/>
              </a:rPr>
              <a:t>Danny Mancheno</a:t>
            </a:r>
            <a:endParaRPr b="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i="1" lang="en" sz="1200">
                <a:solidFill>
                  <a:srgbClr val="E7E6E6"/>
                </a:solidFill>
                <a:latin typeface="Calibri"/>
                <a:ea typeface="Calibri"/>
                <a:cs typeface="Calibri"/>
                <a:sym typeface="Calibri"/>
              </a:rPr>
              <a:t>Behavioral Analyst</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b="1" lang="en" sz="1200">
                <a:solidFill>
                  <a:srgbClr val="E7E6E6"/>
                </a:solidFill>
                <a:latin typeface="Calibri"/>
                <a:ea typeface="Calibri"/>
                <a:cs typeface="Calibri"/>
                <a:sym typeface="Calibri"/>
              </a:rPr>
              <a:t>Fizza Khan</a:t>
            </a:r>
            <a:endParaRPr b="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i="1" lang="en" sz="1200">
                <a:solidFill>
                  <a:srgbClr val="E7E6E6"/>
                </a:solidFill>
                <a:latin typeface="Calibri"/>
                <a:ea typeface="Calibri"/>
                <a:cs typeface="Calibri"/>
                <a:sym typeface="Calibri"/>
              </a:rPr>
              <a:t>Compliance Analyst</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t/>
            </a:r>
            <a:endParaRPr i="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b="1" lang="en" sz="1200">
                <a:solidFill>
                  <a:srgbClr val="E7E6E6"/>
                </a:solidFill>
                <a:latin typeface="Calibri"/>
                <a:ea typeface="Calibri"/>
                <a:cs typeface="Calibri"/>
                <a:sym typeface="Calibri"/>
              </a:rPr>
              <a:t>Amose Ho</a:t>
            </a:r>
            <a:endParaRPr b="1" sz="1200">
              <a:solidFill>
                <a:srgbClr val="E7E6E6"/>
              </a:solidFill>
              <a:latin typeface="Calibri"/>
              <a:ea typeface="Calibri"/>
              <a:cs typeface="Calibri"/>
              <a:sym typeface="Calibri"/>
            </a:endParaRPr>
          </a:p>
          <a:p>
            <a:pPr indent="0" lvl="0" marL="0" rtl="0" algn="ctr">
              <a:lnSpc>
                <a:spcPct val="100000"/>
              </a:lnSpc>
              <a:spcBef>
                <a:spcPts val="0"/>
              </a:spcBef>
              <a:spcAft>
                <a:spcPts val="0"/>
              </a:spcAft>
              <a:buNone/>
            </a:pPr>
            <a:r>
              <a:rPr i="1" lang="en" sz="1200">
                <a:solidFill>
                  <a:srgbClr val="E7E6E6"/>
                </a:solidFill>
                <a:latin typeface="Calibri"/>
                <a:ea typeface="Calibri"/>
                <a:cs typeface="Calibri"/>
                <a:sym typeface="Calibri"/>
              </a:rPr>
              <a:t>Compliance Analyst</a:t>
            </a:r>
            <a:endParaRPr i="1" sz="1200">
              <a:solidFill>
                <a:srgbClr val="E7E6E6"/>
              </a:solidFill>
              <a:latin typeface="Calibri"/>
              <a:ea typeface="Calibri"/>
              <a:cs typeface="Calibri"/>
              <a:sym typeface="Calibri"/>
            </a:endParaRPr>
          </a:p>
          <a:p>
            <a:pPr indent="0" lvl="0" marL="0" rtl="0" algn="l">
              <a:lnSpc>
                <a:spcPct val="100000"/>
              </a:lnSpc>
              <a:spcBef>
                <a:spcPts val="8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46"/>
                                        </p:tgtEl>
                                        <p:attrNameLst>
                                          <p:attrName>style.visibility</p:attrName>
                                        </p:attrNameLst>
                                      </p:cBhvr>
                                      <p:to>
                                        <p:strVal val="visible"/>
                                      </p:to>
                                    </p:set>
                                    <p:anim calcmode="lin" valueType="num">
                                      <p:cBhvr additive="base">
                                        <p:cTn dur="1000"/>
                                        <p:tgtEl>
                                          <p:spTgt spid="146"/>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147"/>
                                        </p:tgtEl>
                                        <p:attrNameLst>
                                          <p:attrName>style.visibility</p:attrName>
                                        </p:attrNameLst>
                                      </p:cBhvr>
                                      <p:to>
                                        <p:strVal val="visible"/>
                                      </p:to>
                                    </p:set>
                                    <p:anim calcmode="lin" valueType="num">
                                      <p:cBhvr additive="base">
                                        <p:cTn dur="1000"/>
                                        <p:tgtEl>
                                          <p:spTgt spid="14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48"/>
                                        </p:tgtEl>
                                        <p:attrNameLst>
                                          <p:attrName>style.visibility</p:attrName>
                                        </p:attrNameLst>
                                      </p:cBhvr>
                                      <p:to>
                                        <p:strVal val="visible"/>
                                      </p:to>
                                    </p:set>
                                    <p:anim calcmode="lin" valueType="num">
                                      <p:cBhvr additive="base">
                                        <p:cTn dur="1000"/>
                                        <p:tgtEl>
                                          <p:spTgt spid="14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74" name="Shape 274"/>
        <p:cNvGrpSpPr/>
        <p:nvPr/>
      </p:nvGrpSpPr>
      <p:grpSpPr>
        <a:xfrm>
          <a:off x="0" y="0"/>
          <a:ext cx="0" cy="0"/>
          <a:chOff x="0" y="0"/>
          <a:chExt cx="0" cy="0"/>
        </a:xfrm>
      </p:grpSpPr>
      <p:sp>
        <p:nvSpPr>
          <p:cNvPr id="275" name="Google Shape;275;p33"/>
          <p:cNvSpPr txBox="1"/>
          <p:nvPr/>
        </p:nvSpPr>
        <p:spPr>
          <a:xfrm>
            <a:off x="1228950" y="1413150"/>
            <a:ext cx="6889800" cy="232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rgbClr val="FFFFFF"/>
                </a:solidFill>
                <a:latin typeface="Impact"/>
                <a:ea typeface="Impact"/>
                <a:cs typeface="Impact"/>
                <a:sym typeface="Impact"/>
              </a:rPr>
              <a:t>THANK </a:t>
            </a:r>
            <a:endParaRPr sz="9600">
              <a:solidFill>
                <a:srgbClr val="FFFFFF"/>
              </a:solidFill>
              <a:latin typeface="Impact"/>
              <a:ea typeface="Impact"/>
              <a:cs typeface="Impact"/>
              <a:sym typeface="Impact"/>
            </a:endParaRPr>
          </a:p>
          <a:p>
            <a:pPr indent="0" lvl="0" marL="0" rtl="0" algn="ctr">
              <a:spcBef>
                <a:spcPts val="0"/>
              </a:spcBef>
              <a:spcAft>
                <a:spcPts val="0"/>
              </a:spcAft>
              <a:buNone/>
            </a:pPr>
            <a:r>
              <a:rPr lang="en" sz="9600">
                <a:solidFill>
                  <a:srgbClr val="FFFFFF"/>
                </a:solidFill>
                <a:latin typeface="Impact"/>
                <a:ea typeface="Impact"/>
                <a:cs typeface="Impact"/>
                <a:sym typeface="Impact"/>
              </a:rPr>
              <a:t>YOU!</a:t>
            </a:r>
            <a:endParaRPr sz="9600">
              <a:solidFill>
                <a:srgbClr val="FFFFFF"/>
              </a:solidFill>
              <a:latin typeface="Impact"/>
              <a:ea typeface="Impact"/>
              <a:cs typeface="Impact"/>
              <a:sym typeface="Impact"/>
            </a:endParaRPr>
          </a:p>
          <a:p>
            <a:pPr indent="0" lvl="0" marL="0" rtl="0" algn="l">
              <a:spcBef>
                <a:spcPts val="0"/>
              </a:spcBef>
              <a:spcAft>
                <a:spcPts val="0"/>
              </a:spcAft>
              <a:buNone/>
            </a:pPr>
            <a:r>
              <a:t/>
            </a:r>
            <a:endParaRPr sz="7000">
              <a:solidFill>
                <a:srgbClr val="FFFFFF"/>
              </a:solidFill>
              <a:latin typeface="Bree Serif"/>
              <a:ea typeface="Bree Serif"/>
              <a:cs typeface="Bree Serif"/>
              <a:sym typeface="Bree Serif"/>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275"/>
                                        </p:tgtEl>
                                        <p:attrNameLst>
                                          <p:attrName>style.visibility</p:attrName>
                                        </p:attrNameLst>
                                      </p:cBhvr>
                                      <p:to>
                                        <p:strVal val="visible"/>
                                      </p:to>
                                    </p:set>
                                    <p:anim calcmode="lin" valueType="num">
                                      <p:cBhvr additive="base">
                                        <p:cTn dur="1000"/>
                                        <p:tgtEl>
                                          <p:spTgt spid="275"/>
                                        </p:tgtEl>
                                        <p:attrNameLst>
                                          <p:attrName>ppt_w</p:attrName>
                                        </p:attrNameLst>
                                      </p:cBhvr>
                                      <p:tavLst>
                                        <p:tav fmla="" tm="0">
                                          <p:val>
                                            <p:strVal val="0"/>
                                          </p:val>
                                        </p:tav>
                                        <p:tav fmla="" tm="100000">
                                          <p:val>
                                            <p:strVal val="#ppt_w"/>
                                          </p:val>
                                        </p:tav>
                                      </p:tavLst>
                                    </p:anim>
                                    <p:anim calcmode="lin" valueType="num">
                                      <p:cBhvr additive="base">
                                        <p:cTn dur="1000"/>
                                        <p:tgtEl>
                                          <p:spTgt spid="275"/>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pic>
        <p:nvPicPr>
          <p:cNvPr id="153" name="Google Shape;153;p16"/>
          <p:cNvPicPr preferRelativeResize="0"/>
          <p:nvPr/>
        </p:nvPicPr>
        <p:blipFill>
          <a:blip r:embed="rId3">
            <a:alphaModFix/>
          </a:blip>
          <a:stretch>
            <a:fillRect/>
          </a:stretch>
        </p:blipFill>
        <p:spPr>
          <a:xfrm>
            <a:off x="3149900" y="288463"/>
            <a:ext cx="5501900" cy="4566575"/>
          </a:xfrm>
          <a:prstGeom prst="rect">
            <a:avLst/>
          </a:prstGeom>
          <a:noFill/>
          <a:ln>
            <a:noFill/>
          </a:ln>
        </p:spPr>
      </p:pic>
      <p:sp>
        <p:nvSpPr>
          <p:cNvPr id="154" name="Google Shape;154;p16"/>
          <p:cNvSpPr txBox="1"/>
          <p:nvPr/>
        </p:nvSpPr>
        <p:spPr>
          <a:xfrm>
            <a:off x="401775" y="1865100"/>
            <a:ext cx="2466000" cy="14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rgbClr val="FFFFFF"/>
                </a:solidFill>
                <a:latin typeface="Montserrat"/>
                <a:ea typeface="Montserrat"/>
                <a:cs typeface="Montserrat"/>
                <a:sym typeface="Montserrat"/>
              </a:rPr>
              <a:t>NIST Cybersecurity Framework</a:t>
            </a:r>
            <a:endParaRPr b="1" sz="2200">
              <a:solidFill>
                <a:srgbClr val="FFFFFF"/>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mph" presetID="8" presetSubtype="0">
                                  <p:stCondLst>
                                    <p:cond delay="0"/>
                                  </p:stCondLst>
                                  <p:childTnLst>
                                    <p:animRot by="-21600000">
                                      <p:cBhvr>
                                        <p:cTn dur="1000" fill="hold"/>
                                        <p:tgtEl>
                                          <p:spTgt spid="153"/>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628650" y="118525"/>
            <a:ext cx="7886700" cy="63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Identify</a:t>
            </a:r>
            <a:endParaRPr b="1" i="1" sz="2200"/>
          </a:p>
        </p:txBody>
      </p:sp>
      <p:sp>
        <p:nvSpPr>
          <p:cNvPr id="160" name="Google Shape;160;p17"/>
          <p:cNvSpPr txBox="1"/>
          <p:nvPr>
            <p:ph idx="1" type="body"/>
          </p:nvPr>
        </p:nvSpPr>
        <p:spPr>
          <a:xfrm>
            <a:off x="299000" y="713550"/>
            <a:ext cx="7886700" cy="4028400"/>
          </a:xfrm>
          <a:prstGeom prst="rect">
            <a:avLst/>
          </a:prstGeom>
        </p:spPr>
        <p:txBody>
          <a:bodyPr anchorCtr="0" anchor="t" bIns="34275" lIns="68575" spcFirstLastPara="1" rIns="68575" wrap="square" tIns="34275">
            <a:noAutofit/>
          </a:bodyPr>
          <a:lstStyle/>
          <a:p>
            <a:pPr indent="0" lvl="0" marL="0" rtl="0" algn="l">
              <a:spcBef>
                <a:spcPts val="0"/>
              </a:spcBef>
              <a:spcAft>
                <a:spcPts val="0"/>
              </a:spcAft>
              <a:buNone/>
            </a:pPr>
            <a:r>
              <a:rPr b="1" i="1" lang="en" sz="1500">
                <a:latin typeface="Calibri"/>
                <a:ea typeface="Calibri"/>
                <a:cs typeface="Calibri"/>
                <a:sym typeface="Calibri"/>
              </a:rPr>
              <a:t>Root cause of problem:</a:t>
            </a:r>
            <a:endParaRPr b="1" i="1" sz="1500">
              <a:latin typeface="Calibri"/>
              <a:ea typeface="Calibri"/>
              <a:cs typeface="Calibri"/>
              <a:sym typeface="Calibri"/>
            </a:endParaRPr>
          </a:p>
          <a:p>
            <a:pPr indent="0" lvl="0" marL="0" rtl="0" algn="l">
              <a:spcBef>
                <a:spcPts val="800"/>
              </a:spcBef>
              <a:spcAft>
                <a:spcPts val="0"/>
              </a:spcAft>
              <a:buNone/>
            </a:pPr>
            <a:r>
              <a:rPr b="1" lang="en" sz="1800">
                <a:latin typeface="Calibri"/>
                <a:ea typeface="Calibri"/>
                <a:cs typeface="Calibri"/>
                <a:sym typeface="Calibri"/>
              </a:rPr>
              <a:t>Why did it happen?</a:t>
            </a:r>
            <a:r>
              <a:rPr b="1" lang="en" sz="1800"/>
              <a:t> </a:t>
            </a:r>
            <a:endParaRPr b="1" sz="1800"/>
          </a:p>
          <a:p>
            <a:pPr indent="0" lvl="0" marL="0" rtl="0" algn="l">
              <a:spcBef>
                <a:spcPts val="1600"/>
              </a:spcBef>
              <a:spcAft>
                <a:spcPts val="0"/>
              </a:spcAft>
              <a:buNone/>
            </a:pPr>
            <a:r>
              <a:rPr b="1" lang="en" sz="1800"/>
              <a:t>	</a:t>
            </a:r>
            <a:r>
              <a:rPr lang="en" sz="1500">
                <a:latin typeface="Calibri"/>
                <a:ea typeface="Calibri"/>
                <a:cs typeface="Calibri"/>
                <a:sym typeface="Calibri"/>
              </a:rPr>
              <a:t>◦  It is easy to look only at what is in front of you. We must look deeper.</a:t>
            </a:r>
            <a:endParaRPr sz="1500">
              <a:latin typeface="Calibri"/>
              <a:ea typeface="Calibri"/>
              <a:cs typeface="Calibri"/>
              <a:sym typeface="Calibri"/>
            </a:endParaRPr>
          </a:p>
          <a:p>
            <a:pPr indent="0" lvl="0" marL="0" rtl="0" algn="l">
              <a:spcBef>
                <a:spcPts val="1600"/>
              </a:spcBef>
              <a:spcAft>
                <a:spcPts val="0"/>
              </a:spcAft>
              <a:buNone/>
            </a:pPr>
            <a:r>
              <a:rPr lang="en" sz="1500">
                <a:latin typeface="Calibri"/>
                <a:ea typeface="Calibri"/>
                <a:cs typeface="Calibri"/>
                <a:sym typeface="Calibri"/>
              </a:rPr>
              <a:t>	◦ The competitive advantage of the firm is lost to another, this can conclude that</a:t>
            </a:r>
            <a:endParaRPr sz="1500">
              <a:latin typeface="Calibri"/>
              <a:ea typeface="Calibri"/>
              <a:cs typeface="Calibri"/>
              <a:sym typeface="Calibri"/>
            </a:endParaRPr>
          </a:p>
          <a:p>
            <a:pPr indent="0" lvl="0" marL="0" rtl="0" algn="l">
              <a:spcBef>
                <a:spcPts val="1600"/>
              </a:spcBef>
              <a:spcAft>
                <a:spcPts val="0"/>
              </a:spcAft>
              <a:buNone/>
            </a:pPr>
            <a:r>
              <a:rPr lang="en" sz="1500">
                <a:latin typeface="Calibri"/>
                <a:ea typeface="Calibri"/>
                <a:cs typeface="Calibri"/>
                <a:sym typeface="Calibri"/>
              </a:rPr>
              <a:t>	   The motive may have been theft for competitive advantage between the firms. </a:t>
            </a:r>
            <a:endParaRPr sz="1500">
              <a:latin typeface="Calibri"/>
              <a:ea typeface="Calibri"/>
              <a:cs typeface="Calibri"/>
              <a:sym typeface="Calibri"/>
            </a:endParaRPr>
          </a:p>
          <a:p>
            <a:pPr indent="0" lvl="0" marL="0" rtl="0" algn="l">
              <a:spcBef>
                <a:spcPts val="1600"/>
              </a:spcBef>
              <a:spcAft>
                <a:spcPts val="0"/>
              </a:spcAft>
              <a:buNone/>
            </a:pPr>
            <a:r>
              <a:rPr lang="en" sz="1500">
                <a:latin typeface="Calibri"/>
                <a:ea typeface="Calibri"/>
                <a:cs typeface="Calibri"/>
                <a:sym typeface="Calibri"/>
              </a:rPr>
              <a:t>	◦ Pangang is a state backed company by China, we can conclude that the motive </a:t>
            </a:r>
            <a:endParaRPr sz="1500">
              <a:latin typeface="Calibri"/>
              <a:ea typeface="Calibri"/>
              <a:cs typeface="Calibri"/>
              <a:sym typeface="Calibri"/>
            </a:endParaRPr>
          </a:p>
          <a:p>
            <a:pPr indent="457200" lvl="0" marL="0" rtl="0" algn="l">
              <a:spcBef>
                <a:spcPts val="1600"/>
              </a:spcBef>
              <a:spcAft>
                <a:spcPts val="0"/>
              </a:spcAft>
              <a:buNone/>
            </a:pPr>
            <a:r>
              <a:rPr lang="en" sz="1500">
                <a:latin typeface="Calibri"/>
                <a:ea typeface="Calibri"/>
                <a:cs typeface="Calibri"/>
                <a:sym typeface="Calibri"/>
              </a:rPr>
              <a:t>could have been to become more nationally competitive.</a:t>
            </a:r>
            <a:endParaRPr sz="1500">
              <a:latin typeface="Calibri"/>
              <a:ea typeface="Calibri"/>
              <a:cs typeface="Calibri"/>
              <a:sym typeface="Calibri"/>
            </a:endParaRPr>
          </a:p>
          <a:p>
            <a:pPr indent="0" lvl="0" marL="0" rtl="0" algn="l">
              <a:spcBef>
                <a:spcPts val="1600"/>
              </a:spcBef>
              <a:spcAft>
                <a:spcPts val="0"/>
              </a:spcAft>
              <a:buNone/>
            </a:pPr>
            <a:r>
              <a:rPr lang="en" sz="1500">
                <a:latin typeface="Calibri"/>
                <a:ea typeface="Calibri"/>
                <a:cs typeface="Calibri"/>
                <a:sym typeface="Calibri"/>
              </a:rPr>
              <a:t>	◦ Undoubtedly a money reward may have been a large contributor. The figure is </a:t>
            </a:r>
            <a:endParaRPr sz="1500">
              <a:latin typeface="Calibri"/>
              <a:ea typeface="Calibri"/>
              <a:cs typeface="Calibri"/>
              <a:sym typeface="Calibri"/>
            </a:endParaRPr>
          </a:p>
          <a:p>
            <a:pPr indent="0" lvl="0" marL="0" rtl="0" algn="l">
              <a:spcBef>
                <a:spcPts val="1600"/>
              </a:spcBef>
              <a:spcAft>
                <a:spcPts val="0"/>
              </a:spcAft>
              <a:buNone/>
            </a:pPr>
            <a:r>
              <a:rPr lang="en" sz="1500">
                <a:latin typeface="Calibri"/>
                <a:ea typeface="Calibri"/>
                <a:cs typeface="Calibri"/>
                <a:sym typeface="Calibri"/>
              </a:rPr>
              <a:t> 	  unknown. But the damages are. </a:t>
            </a:r>
            <a:endParaRPr sz="1500">
              <a:latin typeface="Calibri"/>
              <a:ea typeface="Calibri"/>
              <a:cs typeface="Calibri"/>
              <a:sym typeface="Calibri"/>
            </a:endParaRPr>
          </a:p>
          <a:p>
            <a:pPr indent="0" lvl="0" marL="0" rtl="0" algn="l">
              <a:spcBef>
                <a:spcPts val="1600"/>
              </a:spcBef>
              <a:spcAft>
                <a:spcPts val="0"/>
              </a:spcAft>
              <a:buNone/>
            </a:pPr>
            <a:r>
              <a:rPr b="1" lang="en" sz="1500"/>
              <a:t>	</a:t>
            </a:r>
            <a:endParaRPr b="1" sz="1500"/>
          </a:p>
          <a:p>
            <a:pPr indent="0" lvl="0" marL="0" rtl="0" algn="l">
              <a:spcBef>
                <a:spcPts val="1600"/>
              </a:spcBef>
              <a:spcAft>
                <a:spcPts val="0"/>
              </a:spcAft>
              <a:buNone/>
            </a:pPr>
            <a:r>
              <a:rPr b="1" lang="en" sz="1500"/>
              <a:t>	</a:t>
            </a:r>
            <a:endParaRPr b="1" sz="1500"/>
          </a:p>
          <a:p>
            <a:pPr indent="0" lvl="0" marL="0" rtl="0" algn="l">
              <a:spcBef>
                <a:spcPts val="1600"/>
              </a:spcBef>
              <a:spcAft>
                <a:spcPts val="0"/>
              </a:spcAft>
              <a:buNone/>
            </a:pPr>
            <a:r>
              <a:rPr b="1" lang="en" sz="1500"/>
              <a:t>	</a:t>
            </a:r>
            <a:endParaRPr b="1" sz="1500"/>
          </a:p>
          <a:p>
            <a:pPr indent="0" lvl="0" marL="0" rtl="0" algn="l">
              <a:spcBef>
                <a:spcPts val="1600"/>
              </a:spcBef>
              <a:spcAft>
                <a:spcPts val="1600"/>
              </a:spcAft>
              <a:buNone/>
            </a:pPr>
            <a:r>
              <a:rPr lang="en" sz="900"/>
              <a:t>	</a:t>
            </a:r>
            <a:endParaRPr sz="1200"/>
          </a:p>
        </p:txBody>
      </p:sp>
      <p:sp>
        <p:nvSpPr>
          <p:cNvPr id="161" name="Google Shape;161;p17"/>
          <p:cNvSpPr txBox="1"/>
          <p:nvPr/>
        </p:nvSpPr>
        <p:spPr>
          <a:xfrm>
            <a:off x="7390800" y="445540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FEFEF"/>
                </a:solidFill>
                <a:latin typeface="Lato"/>
                <a:ea typeface="Lato"/>
                <a:cs typeface="Lato"/>
                <a:sym typeface="Lato"/>
              </a:rPr>
              <a:t>Danny</a:t>
            </a:r>
            <a:endParaRPr>
              <a:solidFill>
                <a:srgbClr val="EFEFE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628650" y="192200"/>
            <a:ext cx="7886700" cy="63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Identify</a:t>
            </a:r>
            <a:endParaRPr b="1" i="1" sz="2200"/>
          </a:p>
        </p:txBody>
      </p:sp>
      <p:sp>
        <p:nvSpPr>
          <p:cNvPr id="167" name="Google Shape;167;p18"/>
          <p:cNvSpPr txBox="1"/>
          <p:nvPr>
            <p:ph idx="1" type="body"/>
          </p:nvPr>
        </p:nvSpPr>
        <p:spPr>
          <a:xfrm>
            <a:off x="289075" y="914275"/>
            <a:ext cx="7254300" cy="35373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sz="1200"/>
          </a:p>
          <a:p>
            <a:pPr indent="0" lvl="0" marL="0" rtl="0" algn="l">
              <a:spcBef>
                <a:spcPts val="1600"/>
              </a:spcBef>
              <a:spcAft>
                <a:spcPts val="1600"/>
              </a:spcAft>
              <a:buNone/>
            </a:pPr>
            <a:r>
              <a:t/>
            </a:r>
            <a:endParaRPr sz="1200"/>
          </a:p>
        </p:txBody>
      </p:sp>
      <p:pic>
        <p:nvPicPr>
          <p:cNvPr id="168" name="Google Shape;168;p18"/>
          <p:cNvPicPr preferRelativeResize="0"/>
          <p:nvPr/>
        </p:nvPicPr>
        <p:blipFill>
          <a:blip r:embed="rId3">
            <a:alphaModFix/>
          </a:blip>
          <a:stretch>
            <a:fillRect/>
          </a:stretch>
        </p:blipFill>
        <p:spPr>
          <a:xfrm>
            <a:off x="1486150" y="815225"/>
            <a:ext cx="5927760" cy="3513050"/>
          </a:xfrm>
          <a:prstGeom prst="rect">
            <a:avLst/>
          </a:prstGeom>
          <a:noFill/>
          <a:ln>
            <a:noFill/>
          </a:ln>
        </p:spPr>
      </p:pic>
      <p:sp>
        <p:nvSpPr>
          <p:cNvPr id="169" name="Google Shape;169;p18"/>
          <p:cNvSpPr txBox="1"/>
          <p:nvPr/>
        </p:nvSpPr>
        <p:spPr>
          <a:xfrm>
            <a:off x="1431100" y="4536450"/>
            <a:ext cx="6985200" cy="81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Lato"/>
                <a:ea typeface="Lato"/>
                <a:cs typeface="Lato"/>
                <a:sym typeface="Lato"/>
              </a:rPr>
              <a:t>Source: </a:t>
            </a:r>
            <a:r>
              <a:rPr lang="en" sz="1100" u="sng">
                <a:solidFill>
                  <a:schemeClr val="hlink"/>
                </a:solidFill>
                <a:hlinkClick r:id="rId4"/>
              </a:rPr>
              <a:t>https://foreignpolicy.com/2019/10/16/china-intellectual-property-theft-progress/</a:t>
            </a:r>
            <a:endParaRPr>
              <a:solidFill>
                <a:schemeClr val="lt1"/>
              </a:solidFill>
              <a:latin typeface="Lato"/>
              <a:ea typeface="Lato"/>
              <a:cs typeface="Lato"/>
              <a:sym typeface="Lato"/>
            </a:endParaRPr>
          </a:p>
        </p:txBody>
      </p:sp>
      <p:sp>
        <p:nvSpPr>
          <p:cNvPr id="170" name="Google Shape;170;p18"/>
          <p:cNvSpPr txBox="1"/>
          <p:nvPr/>
        </p:nvSpPr>
        <p:spPr>
          <a:xfrm>
            <a:off x="7342650" y="4656975"/>
            <a:ext cx="707700" cy="3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FEFEF"/>
                </a:solidFill>
                <a:latin typeface="Lato"/>
                <a:ea typeface="Lato"/>
                <a:cs typeface="Lato"/>
                <a:sym typeface="Lato"/>
              </a:rPr>
              <a:t>Danny</a:t>
            </a:r>
            <a:endParaRPr>
              <a:solidFill>
                <a:srgbClr val="EFEFE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628650" y="277075"/>
            <a:ext cx="7886700" cy="63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Identify</a:t>
            </a:r>
            <a:endParaRPr b="1" i="1" sz="2200"/>
          </a:p>
        </p:txBody>
      </p:sp>
      <p:sp>
        <p:nvSpPr>
          <p:cNvPr id="176" name="Google Shape;176;p19"/>
          <p:cNvSpPr txBox="1"/>
          <p:nvPr>
            <p:ph idx="1" type="body"/>
          </p:nvPr>
        </p:nvSpPr>
        <p:spPr>
          <a:xfrm>
            <a:off x="289075" y="914276"/>
            <a:ext cx="7886700" cy="37185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sz="1800">
                <a:latin typeface="Calibri"/>
                <a:ea typeface="Calibri"/>
                <a:cs typeface="Calibri"/>
                <a:sym typeface="Calibri"/>
              </a:rPr>
              <a:t>•  Weak law enforcement</a:t>
            </a:r>
            <a:endParaRPr b="1" sz="1800">
              <a:latin typeface="Calibri"/>
              <a:ea typeface="Calibri"/>
              <a:cs typeface="Calibri"/>
              <a:sym typeface="Calibri"/>
            </a:endParaRPr>
          </a:p>
          <a:p>
            <a:pPr indent="0" lvl="0" marL="0" rtl="0" algn="l">
              <a:spcBef>
                <a:spcPts val="1600"/>
              </a:spcBef>
              <a:spcAft>
                <a:spcPts val="0"/>
              </a:spcAft>
              <a:buNone/>
            </a:pPr>
            <a:r>
              <a:rPr lang="en" sz="1800"/>
              <a:t>	</a:t>
            </a:r>
            <a:r>
              <a:rPr lang="en" sz="1500">
                <a:latin typeface="Calibri"/>
                <a:ea typeface="Calibri"/>
                <a:cs typeface="Calibri"/>
                <a:sym typeface="Calibri"/>
              </a:rPr>
              <a:t>◦ China will not adhere to US demands. It can simply deny charges. </a:t>
            </a:r>
            <a:endParaRPr sz="1500">
              <a:latin typeface="Calibri"/>
              <a:ea typeface="Calibri"/>
              <a:cs typeface="Calibri"/>
              <a:sym typeface="Calibri"/>
            </a:endParaRPr>
          </a:p>
          <a:p>
            <a:pPr indent="0" lvl="0" marL="0" rtl="0" algn="l">
              <a:spcBef>
                <a:spcPts val="1600"/>
              </a:spcBef>
              <a:spcAft>
                <a:spcPts val="0"/>
              </a:spcAft>
              <a:buNone/>
            </a:pPr>
            <a:r>
              <a:rPr lang="en" sz="1500">
                <a:latin typeface="Calibri"/>
                <a:ea typeface="Calibri"/>
                <a:cs typeface="Calibri"/>
                <a:sym typeface="Calibri"/>
              </a:rPr>
              <a:t>	◦ It is impossible to fully monitor a person’s actions or behavior without</a:t>
            </a:r>
            <a:endParaRPr sz="1500">
              <a:latin typeface="Calibri"/>
              <a:ea typeface="Calibri"/>
              <a:cs typeface="Calibri"/>
              <a:sym typeface="Calibri"/>
            </a:endParaRPr>
          </a:p>
          <a:p>
            <a:pPr indent="0" lvl="0" marL="0" rtl="0" algn="l">
              <a:spcBef>
                <a:spcPts val="1600"/>
              </a:spcBef>
              <a:spcAft>
                <a:spcPts val="0"/>
              </a:spcAft>
              <a:buNone/>
            </a:pPr>
            <a:r>
              <a:rPr lang="en" sz="1500">
                <a:latin typeface="Calibri"/>
                <a:ea typeface="Calibri"/>
                <a:cs typeface="Calibri"/>
                <a:sym typeface="Calibri"/>
              </a:rPr>
              <a:t>	   </a:t>
            </a:r>
            <a:r>
              <a:rPr lang="en" sz="1500">
                <a:latin typeface="Calibri"/>
                <a:ea typeface="Calibri"/>
                <a:cs typeface="Calibri"/>
                <a:sym typeface="Calibri"/>
              </a:rPr>
              <a:t>bringing us to a monitoring dystopia. Rights will decrease over time.</a:t>
            </a:r>
            <a:endParaRPr sz="1500">
              <a:latin typeface="Calibri"/>
              <a:ea typeface="Calibri"/>
              <a:cs typeface="Calibri"/>
              <a:sym typeface="Calibri"/>
            </a:endParaRPr>
          </a:p>
          <a:p>
            <a:pPr indent="0" lvl="0" marL="0" rtl="0" algn="l">
              <a:spcBef>
                <a:spcPts val="1600"/>
              </a:spcBef>
              <a:spcAft>
                <a:spcPts val="0"/>
              </a:spcAft>
              <a:buNone/>
            </a:pPr>
            <a:r>
              <a:rPr lang="en" sz="1500">
                <a:latin typeface="Calibri"/>
                <a:ea typeface="Calibri"/>
                <a:cs typeface="Calibri"/>
                <a:sym typeface="Calibri"/>
              </a:rPr>
              <a:t>	◦ </a:t>
            </a:r>
            <a:r>
              <a:rPr lang="en" sz="1500">
                <a:latin typeface="Calibri"/>
                <a:ea typeface="Calibri"/>
                <a:cs typeface="Calibri"/>
                <a:sym typeface="Calibri"/>
              </a:rPr>
              <a:t>Because the point to which we can eliminate IP theft will cost too much. </a:t>
            </a:r>
            <a:endParaRPr sz="1500">
              <a:latin typeface="Calibri"/>
              <a:ea typeface="Calibri"/>
              <a:cs typeface="Calibri"/>
              <a:sym typeface="Calibri"/>
            </a:endParaRPr>
          </a:p>
          <a:p>
            <a:pPr indent="0" lvl="0" marL="457200" rtl="0" algn="l">
              <a:spcBef>
                <a:spcPts val="1600"/>
              </a:spcBef>
              <a:spcAft>
                <a:spcPts val="0"/>
              </a:spcAft>
              <a:buNone/>
            </a:pPr>
            <a:r>
              <a:rPr lang="en" sz="1500">
                <a:latin typeface="Calibri"/>
                <a:ea typeface="Calibri"/>
                <a:cs typeface="Calibri"/>
                <a:sym typeface="Calibri"/>
              </a:rPr>
              <a:t>   The root problem is likely too complex to fully eliminate. But we can try.</a:t>
            </a:r>
            <a:endParaRPr sz="1500">
              <a:latin typeface="Calibri"/>
              <a:ea typeface="Calibri"/>
              <a:cs typeface="Calibri"/>
              <a:sym typeface="Calibri"/>
            </a:endParaRPr>
          </a:p>
          <a:p>
            <a:pPr indent="0" lvl="0" marL="457200" rtl="0" algn="l">
              <a:spcBef>
                <a:spcPts val="1600"/>
              </a:spcBef>
              <a:spcAft>
                <a:spcPts val="0"/>
              </a:spcAft>
              <a:buNone/>
            </a:pPr>
            <a:r>
              <a:rPr lang="en" sz="1500">
                <a:latin typeface="Calibri"/>
                <a:ea typeface="Calibri"/>
                <a:cs typeface="Calibri"/>
                <a:sym typeface="Calibri"/>
              </a:rPr>
              <a:t>◦ China’s  intellectual protection laws and their enforcement need to catch </a:t>
            </a:r>
            <a:endParaRPr sz="1500">
              <a:latin typeface="Calibri"/>
              <a:ea typeface="Calibri"/>
              <a:cs typeface="Calibri"/>
              <a:sym typeface="Calibri"/>
            </a:endParaRPr>
          </a:p>
          <a:p>
            <a:pPr indent="0" lvl="0" marL="457200" rtl="0" algn="l">
              <a:spcBef>
                <a:spcPts val="1600"/>
              </a:spcBef>
              <a:spcAft>
                <a:spcPts val="0"/>
              </a:spcAft>
              <a:buNone/>
            </a:pPr>
            <a:r>
              <a:rPr lang="en" sz="1500">
                <a:latin typeface="Calibri"/>
                <a:ea typeface="Calibri"/>
                <a:cs typeface="Calibri"/>
                <a:sym typeface="Calibri"/>
              </a:rPr>
              <a:t>   up to the United States. </a:t>
            </a:r>
            <a:endParaRPr sz="1500">
              <a:latin typeface="Calibri"/>
              <a:ea typeface="Calibri"/>
              <a:cs typeface="Calibri"/>
              <a:sym typeface="Calibri"/>
            </a:endParaRPr>
          </a:p>
          <a:p>
            <a:pPr indent="0" lvl="0" marL="0" rtl="0" algn="l">
              <a:spcBef>
                <a:spcPts val="1600"/>
              </a:spcBef>
              <a:spcAft>
                <a:spcPts val="0"/>
              </a:spcAft>
              <a:buNone/>
            </a:pPr>
            <a:r>
              <a:rPr b="1" lang="en" sz="1800"/>
              <a:t>	</a:t>
            </a:r>
            <a:endParaRPr b="1" sz="1800"/>
          </a:p>
          <a:p>
            <a:pPr indent="0" lvl="0" marL="0" rtl="0" algn="l">
              <a:spcBef>
                <a:spcPts val="1600"/>
              </a:spcBef>
              <a:spcAft>
                <a:spcPts val="1600"/>
              </a:spcAft>
              <a:buNone/>
            </a:pPr>
            <a:r>
              <a:rPr lang="en" sz="900"/>
              <a:t>	</a:t>
            </a:r>
            <a:endParaRPr sz="1200"/>
          </a:p>
        </p:txBody>
      </p:sp>
      <p:sp>
        <p:nvSpPr>
          <p:cNvPr id="177" name="Google Shape;177;p19"/>
          <p:cNvSpPr txBox="1"/>
          <p:nvPr/>
        </p:nvSpPr>
        <p:spPr>
          <a:xfrm>
            <a:off x="7414925" y="444737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FEFEF"/>
                </a:solidFill>
                <a:latin typeface="Lato"/>
                <a:ea typeface="Lato"/>
                <a:cs typeface="Lato"/>
                <a:sym typeface="Lato"/>
              </a:rPr>
              <a:t>Danny</a:t>
            </a:r>
            <a:endParaRPr>
              <a:solidFill>
                <a:srgbClr val="EFEFE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0"/>
          <p:cNvSpPr txBox="1"/>
          <p:nvPr>
            <p:ph type="title"/>
          </p:nvPr>
        </p:nvSpPr>
        <p:spPr>
          <a:xfrm>
            <a:off x="628650" y="277075"/>
            <a:ext cx="7886700" cy="637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Root cause of problem?</a:t>
            </a:r>
            <a:endParaRPr b="1" i="1" sz="2200"/>
          </a:p>
        </p:txBody>
      </p:sp>
      <p:sp>
        <p:nvSpPr>
          <p:cNvPr id="183" name="Google Shape;183;p20"/>
          <p:cNvSpPr txBox="1"/>
          <p:nvPr>
            <p:ph idx="1" type="body"/>
          </p:nvPr>
        </p:nvSpPr>
        <p:spPr>
          <a:xfrm>
            <a:off x="289075" y="914276"/>
            <a:ext cx="7886700" cy="37185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 sz="1800">
                <a:latin typeface="Calibri"/>
                <a:ea typeface="Calibri"/>
                <a:cs typeface="Calibri"/>
                <a:sym typeface="Calibri"/>
              </a:rPr>
              <a:t>•  The combination.</a:t>
            </a:r>
            <a:endParaRPr b="1" sz="1800">
              <a:latin typeface="Calibri"/>
              <a:ea typeface="Calibri"/>
              <a:cs typeface="Calibri"/>
              <a:sym typeface="Calibri"/>
            </a:endParaRPr>
          </a:p>
          <a:p>
            <a:pPr indent="0" lvl="0" marL="0" rtl="0" algn="l">
              <a:spcBef>
                <a:spcPts val="1600"/>
              </a:spcBef>
              <a:spcAft>
                <a:spcPts val="0"/>
              </a:spcAft>
              <a:buNone/>
            </a:pPr>
            <a:r>
              <a:rPr lang="en" sz="1800"/>
              <a:t>	</a:t>
            </a:r>
            <a:r>
              <a:rPr lang="en" sz="1500">
                <a:latin typeface="Calibri"/>
                <a:ea typeface="Calibri"/>
                <a:cs typeface="Calibri"/>
                <a:sym typeface="Calibri"/>
              </a:rPr>
              <a:t>◦ </a:t>
            </a:r>
            <a:r>
              <a:rPr lang="en" sz="1500">
                <a:latin typeface="Calibri"/>
                <a:ea typeface="Calibri"/>
                <a:cs typeface="Calibri"/>
                <a:sym typeface="Calibri"/>
              </a:rPr>
              <a:t>Weak law enforcement. Monetary, nationalistic or Competitive benefits are may</a:t>
            </a:r>
            <a:endParaRPr sz="1500">
              <a:latin typeface="Calibri"/>
              <a:ea typeface="Calibri"/>
              <a:cs typeface="Calibri"/>
              <a:sym typeface="Calibri"/>
            </a:endParaRPr>
          </a:p>
          <a:p>
            <a:pPr indent="0" lvl="0" marL="0" rtl="0" algn="l">
              <a:spcBef>
                <a:spcPts val="1600"/>
              </a:spcBef>
              <a:spcAft>
                <a:spcPts val="0"/>
              </a:spcAft>
              <a:buNone/>
            </a:pPr>
            <a:r>
              <a:rPr lang="en" sz="1500">
                <a:latin typeface="Calibri"/>
                <a:ea typeface="Calibri"/>
                <a:cs typeface="Calibri"/>
                <a:sym typeface="Calibri"/>
              </a:rPr>
              <a:t>   	  Have all been causes but the extent of each is unknown. </a:t>
            </a:r>
            <a:endParaRPr sz="1500">
              <a:latin typeface="Calibri"/>
              <a:ea typeface="Calibri"/>
              <a:cs typeface="Calibri"/>
              <a:sym typeface="Calibri"/>
            </a:endParaRPr>
          </a:p>
          <a:p>
            <a:pPr indent="457200" lvl="0" marL="0" rtl="0" algn="l">
              <a:spcBef>
                <a:spcPts val="1600"/>
              </a:spcBef>
              <a:spcAft>
                <a:spcPts val="0"/>
              </a:spcAft>
              <a:buNone/>
            </a:pPr>
            <a:r>
              <a:rPr lang="en" sz="1500">
                <a:latin typeface="Calibri"/>
                <a:ea typeface="Calibri"/>
                <a:cs typeface="Calibri"/>
                <a:sym typeface="Calibri"/>
              </a:rPr>
              <a:t>◦ Because of the current impossibility to enforce protections from china. The</a:t>
            </a:r>
            <a:endParaRPr sz="1500">
              <a:latin typeface="Calibri"/>
              <a:ea typeface="Calibri"/>
              <a:cs typeface="Calibri"/>
              <a:sym typeface="Calibri"/>
            </a:endParaRPr>
          </a:p>
          <a:p>
            <a:pPr indent="0" lvl="0" marL="457200" rtl="0" algn="l">
              <a:spcBef>
                <a:spcPts val="1600"/>
              </a:spcBef>
              <a:spcAft>
                <a:spcPts val="0"/>
              </a:spcAft>
              <a:buNone/>
            </a:pPr>
            <a:r>
              <a:rPr lang="en" sz="1500">
                <a:latin typeface="Calibri"/>
                <a:ea typeface="Calibri"/>
                <a:cs typeface="Calibri"/>
                <a:sym typeface="Calibri"/>
              </a:rPr>
              <a:t>  Landscape leaves cracks for theft behaviors.  </a:t>
            </a:r>
            <a:endParaRPr sz="1500">
              <a:latin typeface="Calibri"/>
              <a:ea typeface="Calibri"/>
              <a:cs typeface="Calibri"/>
              <a:sym typeface="Calibri"/>
            </a:endParaRPr>
          </a:p>
          <a:p>
            <a:pPr indent="457200" lvl="0" marL="0" rtl="0" algn="l">
              <a:spcBef>
                <a:spcPts val="1600"/>
              </a:spcBef>
              <a:spcAft>
                <a:spcPts val="0"/>
              </a:spcAft>
              <a:buNone/>
            </a:pPr>
            <a:r>
              <a:rPr lang="en" sz="1500">
                <a:latin typeface="Calibri"/>
                <a:ea typeface="Calibri"/>
                <a:cs typeface="Calibri"/>
                <a:sym typeface="Calibri"/>
              </a:rPr>
              <a:t>◦ Hundreds of billions of dollars in Intellectual property damages happen yearly.</a:t>
            </a:r>
            <a:endParaRPr sz="1500">
              <a:latin typeface="Calibri"/>
              <a:ea typeface="Calibri"/>
              <a:cs typeface="Calibri"/>
              <a:sym typeface="Calibri"/>
            </a:endParaRPr>
          </a:p>
          <a:p>
            <a:pPr indent="457200" lvl="0" marL="0" rtl="0" algn="l">
              <a:spcBef>
                <a:spcPts val="1600"/>
              </a:spcBef>
              <a:spcAft>
                <a:spcPts val="0"/>
              </a:spcAft>
              <a:buNone/>
            </a:pPr>
            <a:r>
              <a:rPr lang="en" sz="1500">
                <a:latin typeface="Calibri"/>
                <a:ea typeface="Calibri"/>
                <a:cs typeface="Calibri"/>
                <a:sym typeface="Calibri"/>
              </a:rPr>
              <a:t>  We’re one of many affected. </a:t>
            </a:r>
            <a:endParaRPr sz="1500">
              <a:latin typeface="Calibri"/>
              <a:ea typeface="Calibri"/>
              <a:cs typeface="Calibri"/>
              <a:sym typeface="Calibri"/>
            </a:endParaRPr>
          </a:p>
          <a:p>
            <a:pPr indent="0" lvl="0" marL="0" rtl="0" algn="l">
              <a:spcBef>
                <a:spcPts val="1600"/>
              </a:spcBef>
              <a:spcAft>
                <a:spcPts val="1600"/>
              </a:spcAft>
              <a:buNone/>
            </a:pPr>
            <a:r>
              <a:rPr lang="en" sz="1500">
                <a:latin typeface="Calibri"/>
                <a:ea typeface="Calibri"/>
                <a:cs typeface="Calibri"/>
                <a:sym typeface="Calibri"/>
              </a:rPr>
              <a:t>	◦ Until China can see eye to eye with US,  mitigation! See: Recommendations</a:t>
            </a:r>
            <a:endParaRPr sz="1500">
              <a:latin typeface="Calibri"/>
              <a:ea typeface="Calibri"/>
              <a:cs typeface="Calibri"/>
              <a:sym typeface="Calibri"/>
            </a:endParaRPr>
          </a:p>
        </p:txBody>
      </p:sp>
      <p:sp>
        <p:nvSpPr>
          <p:cNvPr id="184" name="Google Shape;184;p20"/>
          <p:cNvSpPr txBox="1"/>
          <p:nvPr/>
        </p:nvSpPr>
        <p:spPr>
          <a:xfrm>
            <a:off x="7414925" y="444737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FEFEF"/>
                </a:solidFill>
                <a:latin typeface="Lato"/>
                <a:ea typeface="Lato"/>
                <a:cs typeface="Lato"/>
                <a:sym typeface="Lato"/>
              </a:rPr>
              <a:t>Danny</a:t>
            </a:r>
            <a:endParaRPr>
              <a:solidFill>
                <a:srgbClr val="EFEFEF"/>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1"/>
          <p:cNvSpPr txBox="1"/>
          <p:nvPr>
            <p:ph type="title"/>
          </p:nvPr>
        </p:nvSpPr>
        <p:spPr>
          <a:xfrm>
            <a:off x="529550" y="105369"/>
            <a:ext cx="7886700" cy="9942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b="1" i="1" lang="en" sz="2200"/>
              <a:t>What are some findings?</a:t>
            </a:r>
            <a:endParaRPr b="1" i="1" sz="2200"/>
          </a:p>
        </p:txBody>
      </p:sp>
      <p:sp>
        <p:nvSpPr>
          <p:cNvPr id="190" name="Google Shape;190;p21"/>
          <p:cNvSpPr txBox="1"/>
          <p:nvPr>
            <p:ph idx="1" type="body"/>
          </p:nvPr>
        </p:nvSpPr>
        <p:spPr>
          <a:xfrm>
            <a:off x="288825" y="1099575"/>
            <a:ext cx="6491400" cy="3453300"/>
          </a:xfrm>
          <a:prstGeom prst="rect">
            <a:avLst/>
          </a:prstGeom>
        </p:spPr>
        <p:txBody>
          <a:bodyPr anchorCtr="0" anchor="t" bIns="34275" lIns="68575" spcFirstLastPara="1" rIns="68575" wrap="square" tIns="34275">
            <a:noAutofit/>
          </a:bodyPr>
          <a:lstStyle/>
          <a:p>
            <a:pPr indent="-323850" lvl="1" marL="914400" rtl="0" algn="l">
              <a:lnSpc>
                <a:spcPct val="115000"/>
              </a:lnSpc>
              <a:spcBef>
                <a:spcPts val="0"/>
              </a:spcBef>
              <a:spcAft>
                <a:spcPts val="0"/>
              </a:spcAft>
              <a:buClr>
                <a:srgbClr val="FFFFFF"/>
              </a:buClr>
              <a:buSzPts val="1500"/>
              <a:buFont typeface="Calibri"/>
              <a:buChar char="○"/>
            </a:pPr>
            <a:r>
              <a:rPr lang="en" sz="1500">
                <a:latin typeface="Calibri"/>
                <a:ea typeface="Calibri"/>
                <a:cs typeface="Calibri"/>
                <a:sym typeface="Calibri"/>
              </a:rPr>
              <a:t>Theft of intellectual property involves the stealing of ideas, inventions, and creative expressions. In this case the threat actor stole the design and code of a US financial service company.</a:t>
            </a:r>
            <a:endParaRPr sz="1500">
              <a:latin typeface="Calibri"/>
              <a:ea typeface="Calibri"/>
              <a:cs typeface="Calibri"/>
              <a:sym typeface="Calibri"/>
            </a:endParaRPr>
          </a:p>
          <a:p>
            <a:pPr indent="0" lvl="0" marL="914400" rtl="0" algn="l">
              <a:lnSpc>
                <a:spcPct val="115000"/>
              </a:lnSpc>
              <a:spcBef>
                <a:spcPts val="0"/>
              </a:spcBef>
              <a:spcAft>
                <a:spcPts val="0"/>
              </a:spcAft>
              <a:buNone/>
            </a:pPr>
            <a:r>
              <a:t/>
            </a:r>
            <a:endParaRPr sz="1500">
              <a:latin typeface="Calibri"/>
              <a:ea typeface="Calibri"/>
              <a:cs typeface="Calibri"/>
              <a:sym typeface="Calibri"/>
            </a:endParaRPr>
          </a:p>
          <a:p>
            <a:pPr indent="-323850" lvl="1" marL="914400" rtl="0" algn="l">
              <a:lnSpc>
                <a:spcPct val="115000"/>
              </a:lnSpc>
              <a:spcBef>
                <a:spcPts val="0"/>
              </a:spcBef>
              <a:spcAft>
                <a:spcPts val="0"/>
              </a:spcAft>
              <a:buClr>
                <a:srgbClr val="FFFFFF"/>
              </a:buClr>
              <a:buSzPts val="1500"/>
              <a:buFont typeface="Calibri"/>
              <a:buChar char="○"/>
            </a:pPr>
            <a:r>
              <a:rPr lang="en" sz="1500">
                <a:latin typeface="Calibri"/>
                <a:ea typeface="Calibri"/>
                <a:cs typeface="Calibri"/>
                <a:sym typeface="Calibri"/>
              </a:rPr>
              <a:t>Theft of the U.S.’ intellectual property costs the U.S between $180 billion and $540 billion annually. China is responsible for a large amount of this range. This shows that the thief in this case is a huge part of these estimates, as it states that his financial impact was estimated in the billions as well.</a:t>
            </a:r>
            <a:endParaRPr sz="1500">
              <a:latin typeface="Calibri"/>
              <a:ea typeface="Calibri"/>
              <a:cs typeface="Calibri"/>
              <a:sym typeface="Calibri"/>
            </a:endParaRPr>
          </a:p>
          <a:p>
            <a:pPr indent="0" lvl="0" marL="914400" rtl="0" algn="l">
              <a:lnSpc>
                <a:spcPct val="115000"/>
              </a:lnSpc>
              <a:spcBef>
                <a:spcPts val="0"/>
              </a:spcBef>
              <a:spcAft>
                <a:spcPts val="0"/>
              </a:spcAft>
              <a:buNone/>
            </a:pPr>
            <a:r>
              <a:t/>
            </a:r>
            <a:endParaRPr sz="1500">
              <a:latin typeface="Calibri"/>
              <a:ea typeface="Calibri"/>
              <a:cs typeface="Calibri"/>
              <a:sym typeface="Calibri"/>
            </a:endParaRPr>
          </a:p>
          <a:p>
            <a:pPr indent="-323850" lvl="1" marL="914400" rtl="0" algn="l">
              <a:lnSpc>
                <a:spcPct val="115000"/>
              </a:lnSpc>
              <a:spcBef>
                <a:spcPts val="0"/>
              </a:spcBef>
              <a:spcAft>
                <a:spcPts val="0"/>
              </a:spcAft>
              <a:buClr>
                <a:srgbClr val="FFFFFF"/>
              </a:buClr>
              <a:buSzPts val="1500"/>
              <a:buFont typeface="Calibri"/>
              <a:buChar char="○"/>
            </a:pPr>
            <a:r>
              <a:rPr lang="en" sz="1500">
                <a:latin typeface="Calibri"/>
                <a:ea typeface="Calibri"/>
                <a:cs typeface="Calibri"/>
                <a:sym typeface="Calibri"/>
              </a:rPr>
              <a:t>One way that people can steal intellectual property is through access exploitation, which is when an employee uses their inside access to provide outside people with information. The thief in this case used his position in  the company to help Pangang.</a:t>
            </a:r>
            <a:endParaRPr sz="1500">
              <a:latin typeface="Calibri"/>
              <a:ea typeface="Calibri"/>
              <a:cs typeface="Calibri"/>
              <a:sym typeface="Calibri"/>
            </a:endParaRPr>
          </a:p>
          <a:p>
            <a:pPr indent="0" lvl="0" marL="0" rtl="0" algn="l">
              <a:spcBef>
                <a:spcPts val="0"/>
              </a:spcBef>
              <a:spcAft>
                <a:spcPts val="0"/>
              </a:spcAft>
              <a:buNone/>
            </a:pPr>
            <a:r>
              <a:t/>
            </a:r>
            <a:endParaRPr sz="1200"/>
          </a:p>
          <a:p>
            <a:pPr indent="0" lvl="0" marL="457200" rtl="0" algn="l">
              <a:spcBef>
                <a:spcPts val="0"/>
              </a:spcBef>
              <a:spcAft>
                <a:spcPts val="0"/>
              </a:spcAft>
              <a:buNone/>
            </a:pPr>
            <a:r>
              <a:t/>
            </a:r>
            <a:endParaRPr sz="1200"/>
          </a:p>
          <a:p>
            <a:pPr indent="-298450" lvl="1" marL="914400" rtl="0" algn="l">
              <a:spcBef>
                <a:spcPts val="0"/>
              </a:spcBef>
              <a:spcAft>
                <a:spcPts val="0"/>
              </a:spcAft>
              <a:buSzPts val="1100"/>
              <a:buChar char="○"/>
            </a:pPr>
            <a:r>
              <a:t/>
            </a:r>
            <a:endParaRPr sz="1100"/>
          </a:p>
          <a:p>
            <a:pPr indent="0" lvl="0" marL="457200" rtl="0" algn="l">
              <a:spcBef>
                <a:spcPts val="800"/>
              </a:spcBef>
              <a:spcAft>
                <a:spcPts val="1600"/>
              </a:spcAft>
              <a:buNone/>
            </a:pPr>
            <a:r>
              <a:rPr lang="en"/>
              <a:t> </a:t>
            </a:r>
            <a:endParaRPr/>
          </a:p>
        </p:txBody>
      </p:sp>
      <p:pic>
        <p:nvPicPr>
          <p:cNvPr id="191" name="Google Shape;191;p21"/>
          <p:cNvPicPr preferRelativeResize="0"/>
          <p:nvPr/>
        </p:nvPicPr>
        <p:blipFill>
          <a:blip r:embed="rId3">
            <a:alphaModFix/>
          </a:blip>
          <a:stretch>
            <a:fillRect/>
          </a:stretch>
        </p:blipFill>
        <p:spPr>
          <a:xfrm>
            <a:off x="6988925" y="1667794"/>
            <a:ext cx="1930150" cy="1807907"/>
          </a:xfrm>
          <a:prstGeom prst="rect">
            <a:avLst/>
          </a:prstGeom>
          <a:noFill/>
          <a:ln>
            <a:noFill/>
          </a:ln>
        </p:spPr>
      </p:pic>
      <p:sp>
        <p:nvSpPr>
          <p:cNvPr id="192" name="Google Shape;192;p21"/>
          <p:cNvSpPr txBox="1"/>
          <p:nvPr/>
        </p:nvSpPr>
        <p:spPr>
          <a:xfrm>
            <a:off x="7478175" y="4727650"/>
            <a:ext cx="1882200" cy="17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Dylan Rambarran</a:t>
            </a:r>
            <a:endParaRPr>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Identify </a:t>
            </a:r>
            <a:endParaRPr b="1" i="1"/>
          </a:p>
          <a:p>
            <a:pPr indent="0" lvl="0" marL="0" rtl="0" algn="ctr">
              <a:spcBef>
                <a:spcPts val="0"/>
              </a:spcBef>
              <a:spcAft>
                <a:spcPts val="0"/>
              </a:spcAft>
              <a:buNone/>
            </a:pPr>
            <a:r>
              <a:t/>
            </a:r>
            <a:endParaRPr b="1" i="1"/>
          </a:p>
        </p:txBody>
      </p:sp>
      <p:sp>
        <p:nvSpPr>
          <p:cNvPr id="198" name="Google Shape;198;p22"/>
          <p:cNvSpPr txBox="1"/>
          <p:nvPr>
            <p:ph idx="1" type="body"/>
          </p:nvPr>
        </p:nvSpPr>
        <p:spPr>
          <a:xfrm>
            <a:off x="753200" y="842375"/>
            <a:ext cx="7583100" cy="36366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b="1" sz="1800"/>
          </a:p>
          <a:p>
            <a:pPr indent="0" lvl="0" marL="457200" rtl="0" algn="l">
              <a:spcBef>
                <a:spcPts val="1600"/>
              </a:spcBef>
              <a:spcAft>
                <a:spcPts val="0"/>
              </a:spcAft>
              <a:buNone/>
            </a:pPr>
            <a:r>
              <a:rPr b="1" lang="en" sz="1800">
                <a:latin typeface="Calibri"/>
                <a:ea typeface="Calibri"/>
                <a:cs typeface="Calibri"/>
                <a:sym typeface="Calibri"/>
              </a:rPr>
              <a:t>Who was the threat-actor?</a:t>
            </a:r>
            <a:endParaRPr b="1" sz="1800">
              <a:latin typeface="Calibri"/>
              <a:ea typeface="Calibri"/>
              <a:cs typeface="Calibri"/>
              <a:sym typeface="Calibri"/>
            </a:endParaRPr>
          </a:p>
          <a:p>
            <a:pPr indent="0" lvl="0" marL="457200" rtl="0" algn="l">
              <a:spcBef>
                <a:spcPts val="1600"/>
              </a:spcBef>
              <a:spcAft>
                <a:spcPts val="1600"/>
              </a:spcAft>
              <a:buNone/>
            </a:pPr>
            <a:r>
              <a:rPr lang="en" sz="1600">
                <a:latin typeface="Calibri"/>
                <a:ea typeface="Calibri"/>
                <a:cs typeface="Calibri"/>
                <a:sym typeface="Calibri"/>
              </a:rPr>
              <a:t>Walter Liew, a development manager who had spent 15 years with the US financial services Company. He used his position to steal design and code, to help China’s state owned Pangang company.</a:t>
            </a:r>
            <a:endParaRPr sz="1600">
              <a:latin typeface="Calibri"/>
              <a:ea typeface="Calibri"/>
              <a:cs typeface="Calibri"/>
              <a:sym typeface="Calibri"/>
            </a:endParaRPr>
          </a:p>
        </p:txBody>
      </p:sp>
      <p:pic>
        <p:nvPicPr>
          <p:cNvPr id="199" name="Google Shape;199;p22"/>
          <p:cNvPicPr preferRelativeResize="0"/>
          <p:nvPr/>
        </p:nvPicPr>
        <p:blipFill>
          <a:blip r:embed="rId3">
            <a:alphaModFix/>
          </a:blip>
          <a:stretch>
            <a:fillRect/>
          </a:stretch>
        </p:blipFill>
        <p:spPr>
          <a:xfrm>
            <a:off x="6193263" y="2650113"/>
            <a:ext cx="2143125" cy="2143125"/>
          </a:xfrm>
          <a:prstGeom prst="rect">
            <a:avLst/>
          </a:prstGeom>
          <a:noFill/>
          <a:ln>
            <a:noFill/>
          </a:ln>
        </p:spPr>
      </p:pic>
      <p:sp>
        <p:nvSpPr>
          <p:cNvPr id="200" name="Google Shape;200;p22"/>
          <p:cNvSpPr txBox="1"/>
          <p:nvPr/>
        </p:nvSpPr>
        <p:spPr>
          <a:xfrm>
            <a:off x="1297500" y="4331250"/>
            <a:ext cx="1341000" cy="4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Grissel Lopez</a:t>
            </a:r>
            <a:endParaRPr>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